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sldIdLst>
    <p:sldId id="258" r:id="rId2"/>
    <p:sldId id="260" r:id="rId3"/>
    <p:sldId id="324" r:id="rId4"/>
    <p:sldId id="273" r:id="rId5"/>
    <p:sldId id="319" r:id="rId6"/>
    <p:sldId id="274" r:id="rId7"/>
    <p:sldId id="320" r:id="rId8"/>
    <p:sldId id="259" r:id="rId9"/>
    <p:sldId id="261" r:id="rId10"/>
    <p:sldId id="323" r:id="rId11"/>
    <p:sldId id="262" r:id="rId12"/>
    <p:sldId id="263" r:id="rId13"/>
    <p:sldId id="267" r:id="rId14"/>
    <p:sldId id="268" r:id="rId15"/>
    <p:sldId id="269" r:id="rId16"/>
    <p:sldId id="270" r:id="rId17"/>
    <p:sldId id="271" r:id="rId18"/>
    <p:sldId id="272" r:id="rId19"/>
    <p:sldId id="275" r:id="rId20"/>
    <p:sldId id="276" r:id="rId21"/>
    <p:sldId id="326" r:id="rId22"/>
    <p:sldId id="309" r:id="rId23"/>
    <p:sldId id="278" r:id="rId24"/>
    <p:sldId id="327" r:id="rId25"/>
    <p:sldId id="310" r:id="rId26"/>
    <p:sldId id="322" r:id="rId27"/>
    <p:sldId id="328" r:id="rId28"/>
    <p:sldId id="311" r:id="rId29"/>
    <p:sldId id="280" r:id="rId30"/>
    <p:sldId id="329" r:id="rId31"/>
    <p:sldId id="287"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sung" initials="s" lastIdx="2" clrIdx="0">
    <p:extLst>
      <p:ext uri="{19B8F6BF-5375-455C-9EA6-DF929625EA0E}">
        <p15:presenceInfo xmlns:p15="http://schemas.microsoft.com/office/powerpoint/2012/main" userId="samsu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CE4F5"/>
    <a:srgbClr val="E1FFE1"/>
    <a:srgbClr val="D5EAFF"/>
    <a:srgbClr val="D1FFD1"/>
    <a:srgbClr val="EFF5FB"/>
    <a:srgbClr val="A6F98F"/>
    <a:srgbClr val="43FF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80969" autoAdjust="0"/>
  </p:normalViewPr>
  <p:slideViewPr>
    <p:cSldViewPr snapToGrid="0">
      <p:cViewPr varScale="1">
        <p:scale>
          <a:sx n="106" d="100"/>
          <a:sy n="106" d="100"/>
        </p:scale>
        <p:origin x="10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6E94B2-D0D9-4B4A-B9CA-F95FAC3B361B}" type="datetimeFigureOut">
              <a:rPr lang="tr-TR" smtClean="0"/>
              <a:t>4.05.2020</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C2308-498F-472D-8C8C-3F23A6CE7E5B}" type="slidenum">
              <a:rPr lang="tr-TR" smtClean="0"/>
              <a:t>‹Nº›</a:t>
            </a:fld>
            <a:endParaRPr lang="tr-TR"/>
          </a:p>
        </p:txBody>
      </p:sp>
    </p:spTree>
    <p:extLst>
      <p:ext uri="{BB962C8B-B14F-4D97-AF65-F5344CB8AC3E}">
        <p14:creationId xmlns:p14="http://schemas.microsoft.com/office/powerpoint/2010/main" val="2001962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4C2308-498F-472D-8C8C-3F23A6CE7E5B}" type="slidenum">
              <a:rPr lang="tr-TR" smtClean="0"/>
              <a:t>1</a:t>
            </a:fld>
            <a:endParaRPr lang="tr-TR"/>
          </a:p>
        </p:txBody>
      </p:sp>
    </p:spTree>
    <p:extLst>
      <p:ext uri="{BB962C8B-B14F-4D97-AF65-F5344CB8AC3E}">
        <p14:creationId xmlns:p14="http://schemas.microsoft.com/office/powerpoint/2010/main" val="2009484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4C2308-498F-472D-8C8C-3F23A6CE7E5B}" type="slidenum">
              <a:rPr lang="tr-TR" smtClean="0"/>
              <a:t>27</a:t>
            </a:fld>
            <a:endParaRPr lang="tr-TR"/>
          </a:p>
        </p:txBody>
      </p:sp>
    </p:spTree>
    <p:extLst>
      <p:ext uri="{BB962C8B-B14F-4D97-AF65-F5344CB8AC3E}">
        <p14:creationId xmlns:p14="http://schemas.microsoft.com/office/powerpoint/2010/main" val="401166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4C2308-498F-472D-8C8C-3F23A6CE7E5B}" type="slidenum">
              <a:rPr lang="tr-TR" smtClean="0"/>
              <a:t>28</a:t>
            </a:fld>
            <a:endParaRPr lang="tr-TR"/>
          </a:p>
        </p:txBody>
      </p:sp>
    </p:spTree>
    <p:extLst>
      <p:ext uri="{BB962C8B-B14F-4D97-AF65-F5344CB8AC3E}">
        <p14:creationId xmlns:p14="http://schemas.microsoft.com/office/powerpoint/2010/main" val="260431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4C2308-498F-472D-8C8C-3F23A6CE7E5B}" type="slidenum">
              <a:rPr lang="tr-TR" smtClean="0"/>
              <a:t>30</a:t>
            </a:fld>
            <a:endParaRPr lang="tr-TR"/>
          </a:p>
        </p:txBody>
      </p:sp>
    </p:spTree>
    <p:extLst>
      <p:ext uri="{BB962C8B-B14F-4D97-AF65-F5344CB8AC3E}">
        <p14:creationId xmlns:p14="http://schemas.microsoft.com/office/powerpoint/2010/main" val="222991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KA2 projects supporting innovation will normally include Intellectual Outputs. </a:t>
            </a:r>
            <a:endParaRPr lang="tr-TR" sz="1200" dirty="0"/>
          </a:p>
          <a:p>
            <a:endParaRPr lang="tr-TR" dirty="0"/>
          </a:p>
        </p:txBody>
      </p:sp>
      <p:sp>
        <p:nvSpPr>
          <p:cNvPr id="4" name="Slayt Numarası Yer Tutucusu 3"/>
          <p:cNvSpPr>
            <a:spLocks noGrp="1"/>
          </p:cNvSpPr>
          <p:nvPr>
            <p:ph type="sldNum" sz="quarter" idx="10"/>
          </p:nvPr>
        </p:nvSpPr>
        <p:spPr/>
        <p:txBody>
          <a:bodyPr/>
          <a:lstStyle/>
          <a:p>
            <a:fld id="{A74C2308-498F-472D-8C8C-3F23A6CE7E5B}" type="slidenum">
              <a:rPr lang="tr-TR" smtClean="0"/>
              <a:t>2</a:t>
            </a:fld>
            <a:endParaRPr lang="tr-TR"/>
          </a:p>
        </p:txBody>
      </p:sp>
    </p:spTree>
    <p:extLst>
      <p:ext uri="{BB962C8B-B14F-4D97-AF65-F5344CB8AC3E}">
        <p14:creationId xmlns:p14="http://schemas.microsoft.com/office/powerpoint/2010/main" val="2108493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4C2308-498F-472D-8C8C-3F23A6CE7E5B}" type="slidenum">
              <a:rPr lang="tr-TR" smtClean="0"/>
              <a:t>9</a:t>
            </a:fld>
            <a:endParaRPr lang="tr-TR"/>
          </a:p>
        </p:txBody>
      </p:sp>
    </p:spTree>
    <p:extLst>
      <p:ext uri="{BB962C8B-B14F-4D97-AF65-F5344CB8AC3E}">
        <p14:creationId xmlns:p14="http://schemas.microsoft.com/office/powerpoint/2010/main" val="1269273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4C2308-498F-472D-8C8C-3F23A6CE7E5B}" type="slidenum">
              <a:rPr lang="tr-TR" smtClean="0"/>
              <a:t>17</a:t>
            </a:fld>
            <a:endParaRPr lang="tr-TR"/>
          </a:p>
        </p:txBody>
      </p:sp>
    </p:spTree>
    <p:extLst>
      <p:ext uri="{BB962C8B-B14F-4D97-AF65-F5344CB8AC3E}">
        <p14:creationId xmlns:p14="http://schemas.microsoft.com/office/powerpoint/2010/main" val="2078672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4C2308-498F-472D-8C8C-3F23A6CE7E5B}" type="slidenum">
              <a:rPr lang="tr-TR" smtClean="0"/>
              <a:t>18</a:t>
            </a:fld>
            <a:endParaRPr lang="tr-TR"/>
          </a:p>
        </p:txBody>
      </p:sp>
    </p:spTree>
    <p:extLst>
      <p:ext uri="{BB962C8B-B14F-4D97-AF65-F5344CB8AC3E}">
        <p14:creationId xmlns:p14="http://schemas.microsoft.com/office/powerpoint/2010/main" val="1891354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4C2308-498F-472D-8C8C-3F23A6CE7E5B}" type="slidenum">
              <a:rPr lang="tr-TR" smtClean="0"/>
              <a:t>21</a:t>
            </a:fld>
            <a:endParaRPr lang="tr-TR"/>
          </a:p>
        </p:txBody>
      </p:sp>
    </p:spTree>
    <p:extLst>
      <p:ext uri="{BB962C8B-B14F-4D97-AF65-F5344CB8AC3E}">
        <p14:creationId xmlns:p14="http://schemas.microsoft.com/office/powerpoint/2010/main" val="224353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4C2308-498F-472D-8C8C-3F23A6CE7E5B}" type="slidenum">
              <a:rPr lang="tr-TR" smtClean="0"/>
              <a:t>22</a:t>
            </a:fld>
            <a:endParaRPr lang="tr-TR"/>
          </a:p>
        </p:txBody>
      </p:sp>
    </p:spTree>
    <p:extLst>
      <p:ext uri="{BB962C8B-B14F-4D97-AF65-F5344CB8AC3E}">
        <p14:creationId xmlns:p14="http://schemas.microsoft.com/office/powerpoint/2010/main" val="2074890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4C2308-498F-472D-8C8C-3F23A6CE7E5B}" type="slidenum">
              <a:rPr lang="tr-TR" smtClean="0"/>
              <a:t>24</a:t>
            </a:fld>
            <a:endParaRPr lang="tr-TR"/>
          </a:p>
        </p:txBody>
      </p:sp>
    </p:spTree>
    <p:extLst>
      <p:ext uri="{BB962C8B-B14F-4D97-AF65-F5344CB8AC3E}">
        <p14:creationId xmlns:p14="http://schemas.microsoft.com/office/powerpoint/2010/main" val="583971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4C2308-498F-472D-8C8C-3F23A6CE7E5B}" type="slidenum">
              <a:rPr lang="tr-TR" smtClean="0"/>
              <a:t>25</a:t>
            </a:fld>
            <a:endParaRPr lang="tr-TR"/>
          </a:p>
        </p:txBody>
      </p:sp>
    </p:spTree>
    <p:extLst>
      <p:ext uri="{BB962C8B-B14F-4D97-AF65-F5344CB8AC3E}">
        <p14:creationId xmlns:p14="http://schemas.microsoft.com/office/powerpoint/2010/main" val="1785299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tr-TR"/>
              <a:t>Asıl başlık stili için tıklatın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34A6F73-4985-4F8A-8681-5FBCE6A21CCC}" type="datetimeFigureOut">
              <a:rPr lang="tr-TR" smtClean="0"/>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346736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C34A6F73-4985-4F8A-8681-5FBCE6A21CCC}" type="datetimeFigureOut">
              <a:rPr lang="tr-TR" smtClean="0"/>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2226812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C34A6F73-4985-4F8A-8681-5FBCE6A21CCC}" type="datetimeFigureOut">
              <a:rPr lang="tr-TR" smtClean="0"/>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3859868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C34A6F73-4985-4F8A-8681-5FBCE6A21CCC}" type="datetimeFigureOut">
              <a:rPr lang="tr-TR" smtClean="0"/>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281CBE-C572-436D-AC71-C905895581A6}" type="slidenum">
              <a:rPr lang="tr-TR" smtClean="0"/>
              <a:t>‹Nº›</a:t>
            </a:fld>
            <a:endParaRPr lang="tr-T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56881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C34A6F73-4985-4F8A-8681-5FBCE6A21CCC}" type="datetimeFigureOut">
              <a:rPr lang="tr-TR" smtClean="0"/>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1635102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C34A6F73-4985-4F8A-8681-5FBCE6A21CCC}" type="datetimeFigureOut">
              <a:rPr lang="tr-TR" smtClean="0"/>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1342561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C34A6F73-4985-4F8A-8681-5FBCE6A21CCC}" type="datetimeFigureOut">
              <a:rPr lang="tr-TR" smtClean="0"/>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2674501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34A6F73-4985-4F8A-8681-5FBCE6A21CCC}" type="datetimeFigureOut">
              <a:rPr lang="tr-TR" smtClean="0"/>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2116729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tr-TR"/>
              <a:t>Asıl başlık stili için tıklatın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34A6F73-4985-4F8A-8681-5FBCE6A21CCC}" type="datetimeFigureOut">
              <a:rPr lang="tr-TR" smtClean="0"/>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1121573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34A6F73-4985-4F8A-8681-5FBCE6A21CCC}" type="datetimeFigureOut">
              <a:rPr lang="tr-TR" smtClean="0"/>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343079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34A6F73-4985-4F8A-8681-5FBCE6A21CCC}" type="datetimeFigureOut">
              <a:rPr lang="tr-TR" smtClean="0"/>
              <a:t>4.05.2020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7723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34A6F73-4985-4F8A-8681-5FBCE6A21CCC}" type="datetimeFigureOut">
              <a:rPr lang="tr-TR" smtClean="0"/>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375009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Content Placeholder 3"/>
          <p:cNvSpPr>
            <a:spLocks noGrp="1"/>
          </p:cNvSpPr>
          <p:nvPr>
            <p:ph sz="quarter" idx="13"/>
          </p:nvPr>
        </p:nvSpPr>
        <p:spPr>
          <a:xfrm>
            <a:off x="685331" y="3051013"/>
            <a:ext cx="3829520" cy="274018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3" name="Content Placeholder 5"/>
          <p:cNvSpPr>
            <a:spLocks noGrp="1"/>
          </p:cNvSpPr>
          <p:nvPr>
            <p:ph sz="quarter" idx="14"/>
          </p:nvPr>
        </p:nvSpPr>
        <p:spPr>
          <a:xfrm>
            <a:off x="4629150" y="3051013"/>
            <a:ext cx="3829051" cy="274018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34A6F73-4985-4F8A-8681-5FBCE6A21CCC}" type="datetimeFigureOut">
              <a:rPr lang="tr-TR" smtClean="0"/>
              <a:t>4.05.2020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208051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C34A6F73-4985-4F8A-8681-5FBCE6A21CCC}" type="datetimeFigureOut">
              <a:rPr lang="tr-TR" smtClean="0"/>
              <a:t>4.05.2020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2885845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C34A6F73-4985-4F8A-8681-5FBCE6A21CCC}" type="datetimeFigureOut">
              <a:rPr lang="tr-TR" smtClean="0"/>
              <a:t>4.05.2020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220647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tr-TR"/>
              <a:t>Asıl başlık stili için tıklatın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C34A6F73-4985-4F8A-8681-5FBCE6A21CCC}" type="datetimeFigureOut">
              <a:rPr lang="tr-TR" smtClean="0"/>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247270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C34A6F73-4985-4F8A-8681-5FBCE6A21CCC}" type="datetimeFigureOut">
              <a:rPr lang="tr-TR" smtClean="0"/>
              <a:t>4.05.2020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9281CBE-C572-436D-AC71-C905895581A6}" type="slidenum">
              <a:rPr lang="tr-TR" smtClean="0"/>
              <a:t>‹Nº›</a:t>
            </a:fld>
            <a:endParaRPr lang="tr-TR"/>
          </a:p>
        </p:txBody>
      </p:sp>
    </p:spTree>
    <p:extLst>
      <p:ext uri="{BB962C8B-B14F-4D97-AF65-F5344CB8AC3E}">
        <p14:creationId xmlns:p14="http://schemas.microsoft.com/office/powerpoint/2010/main" val="283156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C34A6F73-4985-4F8A-8681-5FBCE6A21CCC}" type="datetimeFigureOut">
              <a:rPr lang="tr-TR" smtClean="0"/>
              <a:t>4.05.2020</a:t>
            </a:fld>
            <a:endParaRPr lang="tr-T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99281CBE-C572-436D-AC71-C905895581A6}" type="slidenum">
              <a:rPr lang="tr-TR" smtClean="0"/>
              <a:t>‹Nº›</a:t>
            </a:fld>
            <a:endParaRPr lang="tr-TR"/>
          </a:p>
        </p:txBody>
      </p:sp>
    </p:spTree>
    <p:extLst>
      <p:ext uri="{BB962C8B-B14F-4D97-AF65-F5344CB8AC3E}">
        <p14:creationId xmlns:p14="http://schemas.microsoft.com/office/powerpoint/2010/main" val="40329696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kdörtgen 9"/>
          <p:cNvSpPr/>
          <p:nvPr/>
        </p:nvSpPr>
        <p:spPr>
          <a:xfrm>
            <a:off x="575122" y="1580583"/>
            <a:ext cx="8150773" cy="2544414"/>
          </a:xfrm>
          <a:prstGeom prst="rect">
            <a:avLst/>
          </a:prstGeom>
          <a:solidFill>
            <a:schemeClr val="accent6">
              <a:lumMod val="40000"/>
              <a:lumOff val="60000"/>
            </a:schemeClr>
          </a:solidFill>
        </p:spPr>
        <p:txBody>
          <a:bodyPr wrap="square">
            <a:spAutoFit/>
          </a:bodyPr>
          <a:lstStyle/>
          <a:p>
            <a:pPr algn="ctr">
              <a:lnSpc>
                <a:spcPct val="107000"/>
              </a:lnSpc>
              <a:spcAft>
                <a:spcPts val="800"/>
              </a:spcAft>
            </a:pPr>
            <a:r>
              <a:rPr lang="tr-TR" sz="2600" b="1" dirty="0" err="1">
                <a:solidFill>
                  <a:schemeClr val="accent5"/>
                </a:solidFill>
              </a:rPr>
              <a:t>Enhancing</a:t>
            </a:r>
            <a:r>
              <a:rPr lang="tr-TR" sz="2600" b="1" dirty="0">
                <a:solidFill>
                  <a:schemeClr val="accent5"/>
                </a:solidFill>
              </a:rPr>
              <a:t> </a:t>
            </a:r>
            <a:r>
              <a:rPr lang="tr-TR" sz="2600" b="1" dirty="0" err="1">
                <a:solidFill>
                  <a:schemeClr val="accent5"/>
                </a:solidFill>
              </a:rPr>
              <a:t>Social</a:t>
            </a:r>
            <a:r>
              <a:rPr lang="tr-TR" sz="2600" b="1" dirty="0">
                <a:solidFill>
                  <a:schemeClr val="accent5"/>
                </a:solidFill>
              </a:rPr>
              <a:t> </a:t>
            </a:r>
            <a:r>
              <a:rPr lang="tr-TR" sz="2600" b="1" dirty="0" err="1">
                <a:solidFill>
                  <a:schemeClr val="accent5"/>
                </a:solidFill>
              </a:rPr>
              <a:t>Inclusion</a:t>
            </a:r>
            <a:r>
              <a:rPr lang="tr-TR" sz="2600" b="1" dirty="0">
                <a:solidFill>
                  <a:schemeClr val="accent5"/>
                </a:solidFill>
              </a:rPr>
              <a:t> of </a:t>
            </a:r>
            <a:r>
              <a:rPr lang="tr-TR" sz="2600" b="1" dirty="0" err="1">
                <a:solidFill>
                  <a:schemeClr val="accent5"/>
                </a:solidFill>
              </a:rPr>
              <a:t>Youth</a:t>
            </a:r>
            <a:r>
              <a:rPr lang="tr-TR" sz="2600" b="1" dirty="0">
                <a:solidFill>
                  <a:schemeClr val="accent5"/>
                </a:solidFill>
              </a:rPr>
              <a:t> Through </a:t>
            </a:r>
            <a:r>
              <a:rPr lang="tr-TR" sz="2600" b="1" dirty="0" err="1">
                <a:solidFill>
                  <a:schemeClr val="accent5"/>
                </a:solidFill>
              </a:rPr>
              <a:t>Employment</a:t>
            </a:r>
            <a:r>
              <a:rPr lang="tr-TR" sz="2600" b="1" dirty="0">
                <a:solidFill>
                  <a:schemeClr val="accent5"/>
                </a:solidFill>
              </a:rPr>
              <a:t> in </a:t>
            </a:r>
            <a:r>
              <a:rPr lang="tr-TR" sz="2600" b="1" dirty="0" err="1">
                <a:solidFill>
                  <a:schemeClr val="accent5"/>
                </a:solidFill>
              </a:rPr>
              <a:t>Agri-Food</a:t>
            </a:r>
            <a:r>
              <a:rPr lang="tr-TR" sz="2600" b="1" dirty="0">
                <a:solidFill>
                  <a:schemeClr val="accent5"/>
                </a:solidFill>
              </a:rPr>
              <a:t> </a:t>
            </a:r>
            <a:r>
              <a:rPr lang="tr-TR" sz="2600" b="1" dirty="0" err="1">
                <a:solidFill>
                  <a:schemeClr val="accent5"/>
                </a:solidFill>
              </a:rPr>
              <a:t>Sector</a:t>
            </a:r>
            <a:endParaRPr lang="tr-TR" sz="2600" b="1" dirty="0">
              <a:solidFill>
                <a:schemeClr val="accent5"/>
              </a:solidFill>
            </a:endParaRPr>
          </a:p>
          <a:p>
            <a:pPr algn="ctr">
              <a:lnSpc>
                <a:spcPct val="107000"/>
              </a:lnSpc>
              <a:spcAft>
                <a:spcPts val="800"/>
              </a:spcAft>
            </a:pPr>
            <a:endParaRPr lang="tr-TR" b="1" dirty="0">
              <a:effectLst/>
              <a:ea typeface="Calibri" panose="020F0502020204030204" pitchFamily="34" charset="0"/>
              <a:cs typeface="MyriadPro-Regular"/>
            </a:endParaRPr>
          </a:p>
          <a:p>
            <a:pPr algn="ctr">
              <a:lnSpc>
                <a:spcPct val="107000"/>
              </a:lnSpc>
              <a:spcAft>
                <a:spcPts val="800"/>
              </a:spcAft>
            </a:pPr>
            <a:r>
              <a:rPr lang="tr-TR" b="1" dirty="0" err="1">
                <a:effectLst/>
                <a:ea typeface="Calibri" panose="020F0502020204030204" pitchFamily="34" charset="0"/>
                <a:cs typeface="MyriadPro-Regular"/>
              </a:rPr>
              <a:t>Agreement</a:t>
            </a:r>
            <a:r>
              <a:rPr lang="tr-TR" b="1" dirty="0">
                <a:effectLst/>
                <a:ea typeface="Calibri" panose="020F0502020204030204" pitchFamily="34" charset="0"/>
                <a:cs typeface="MyriadPro-Regular"/>
              </a:rPr>
              <a:t> </a:t>
            </a:r>
            <a:r>
              <a:rPr lang="tr-TR" b="1" dirty="0" err="1">
                <a:effectLst/>
                <a:ea typeface="Calibri" panose="020F0502020204030204" pitchFamily="34" charset="0"/>
                <a:cs typeface="MyriadPro-Regular"/>
              </a:rPr>
              <a:t>Number</a:t>
            </a:r>
            <a:r>
              <a:rPr lang="tr-TR" b="1" dirty="0">
                <a:effectLst/>
                <a:ea typeface="Calibri" panose="020F0502020204030204" pitchFamily="34" charset="0"/>
                <a:cs typeface="MyriadPro-Regular"/>
              </a:rPr>
              <a:t>: </a:t>
            </a:r>
            <a:r>
              <a:rPr lang="tr-TR" b="1" dirty="0"/>
              <a:t>2019-3-TR01-KA205-079155</a:t>
            </a:r>
            <a:endParaRPr lang="tr-TR" b="1" dirty="0">
              <a:ea typeface="Calibri" panose="020F0502020204030204" pitchFamily="34" charset="0"/>
              <a:cs typeface="Times New Roman" panose="02020603050405020304" pitchFamily="18" charset="0"/>
            </a:endParaRPr>
          </a:p>
          <a:p>
            <a:pPr algn="ctr">
              <a:lnSpc>
                <a:spcPct val="107000"/>
              </a:lnSpc>
              <a:spcAft>
                <a:spcPts val="800"/>
              </a:spcAft>
            </a:pPr>
            <a:r>
              <a:rPr lang="tr-TR" b="1" dirty="0" err="1">
                <a:effectLst/>
                <a:ea typeface="Calibri" panose="020F0502020204030204" pitchFamily="34" charset="0"/>
                <a:cs typeface="Times New Roman" panose="02020603050405020304" pitchFamily="18" charset="0"/>
              </a:rPr>
              <a:t>Kick-off</a:t>
            </a:r>
            <a:r>
              <a:rPr lang="tr-TR" b="1" dirty="0">
                <a:effectLst/>
                <a:ea typeface="Calibri" panose="020F0502020204030204" pitchFamily="34" charset="0"/>
                <a:cs typeface="Times New Roman" panose="02020603050405020304" pitchFamily="18" charset="0"/>
              </a:rPr>
              <a:t> Meeting/</a:t>
            </a:r>
            <a:r>
              <a:rPr lang="tr-TR" b="1" dirty="0" err="1">
                <a:effectLst/>
                <a:ea typeface="Calibri" panose="020F0502020204030204" pitchFamily="34" charset="0"/>
                <a:cs typeface="Times New Roman" panose="02020603050405020304" pitchFamily="18" charset="0"/>
              </a:rPr>
              <a:t>Turkey</a:t>
            </a:r>
            <a:endParaRPr lang="tr-TR" b="1" dirty="0">
              <a:effectLst/>
              <a:ea typeface="Calibri" panose="020F0502020204030204" pitchFamily="34" charset="0"/>
              <a:cs typeface="Times New Roman" panose="02020603050405020304" pitchFamily="18" charset="0"/>
            </a:endParaRPr>
          </a:p>
          <a:p>
            <a:pPr algn="ctr">
              <a:lnSpc>
                <a:spcPct val="107000"/>
              </a:lnSpc>
              <a:spcAft>
                <a:spcPts val="800"/>
              </a:spcAft>
            </a:pPr>
            <a:r>
              <a:rPr lang="tr-TR" b="1" dirty="0">
                <a:latin typeface="MyriadPro-Regular"/>
                <a:ea typeface="Calibri" panose="020F0502020204030204" pitchFamily="34" charset="0"/>
                <a:cs typeface="Times New Roman" panose="02020603050405020304" pitchFamily="18" charset="0"/>
              </a:rPr>
              <a:t>26.02.2020</a:t>
            </a:r>
            <a:endParaRPr lang="tr-TR"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Metin kutusu 1"/>
          <p:cNvSpPr txBox="1"/>
          <p:nvPr/>
        </p:nvSpPr>
        <p:spPr>
          <a:xfrm>
            <a:off x="1215690" y="4053064"/>
            <a:ext cx="6786510" cy="1261884"/>
          </a:xfrm>
          <a:prstGeom prst="rect">
            <a:avLst/>
          </a:prstGeom>
          <a:noFill/>
        </p:spPr>
        <p:txBody>
          <a:bodyPr wrap="square" rtlCol="0">
            <a:spAutoFit/>
          </a:bodyPr>
          <a:lstStyle/>
          <a:p>
            <a:pPr algn="ctr"/>
            <a:r>
              <a:rPr lang="tr-TR" sz="3800" b="1" dirty="0">
                <a:solidFill>
                  <a:schemeClr val="accent5"/>
                </a:solidFill>
              </a:rPr>
              <a:t>INTELLECTUAL OUTPUTS OF AGRI-FOOD PROJECT</a:t>
            </a:r>
          </a:p>
        </p:txBody>
      </p:sp>
      <p:sp>
        <p:nvSpPr>
          <p:cNvPr id="7" name="Metin kutusu 6"/>
          <p:cNvSpPr txBox="1"/>
          <p:nvPr/>
        </p:nvSpPr>
        <p:spPr>
          <a:xfrm>
            <a:off x="366429" y="5813710"/>
            <a:ext cx="2869324" cy="707886"/>
          </a:xfrm>
          <a:prstGeom prst="rect">
            <a:avLst/>
          </a:prstGeom>
          <a:noFill/>
        </p:spPr>
        <p:txBody>
          <a:bodyPr wrap="square" rtlCol="0">
            <a:spAutoFit/>
          </a:bodyPr>
          <a:lstStyle/>
          <a:p>
            <a:r>
              <a:rPr lang="tr-TR" sz="2000" b="1" dirty="0"/>
              <a:t>Dr. Banu AKGÜN</a:t>
            </a:r>
          </a:p>
          <a:p>
            <a:r>
              <a:rPr lang="tr-TR" sz="2000" b="1" dirty="0" err="1"/>
              <a:t>Food</a:t>
            </a:r>
            <a:r>
              <a:rPr lang="tr-TR" sz="2000" b="1" dirty="0"/>
              <a:t> </a:t>
            </a:r>
            <a:r>
              <a:rPr lang="tr-TR" sz="2000" b="1" dirty="0" err="1"/>
              <a:t>Engineer</a:t>
            </a:r>
            <a:endParaRPr lang="tr-TR" sz="2000" b="1" dirty="0"/>
          </a:p>
        </p:txBody>
      </p:sp>
      <p:pic>
        <p:nvPicPr>
          <p:cNvPr id="5" name="Resim 4"/>
          <p:cNvPicPr>
            <a:picLocks noChangeAspect="1"/>
          </p:cNvPicPr>
          <p:nvPr/>
        </p:nvPicPr>
        <p:blipFill>
          <a:blip r:embed="rId3"/>
          <a:stretch>
            <a:fillRect/>
          </a:stretch>
        </p:blipFill>
        <p:spPr>
          <a:xfrm>
            <a:off x="1801091" y="48492"/>
            <a:ext cx="7121235" cy="1129144"/>
          </a:xfrm>
          <a:prstGeom prst="rect">
            <a:avLst/>
          </a:prstGeom>
        </p:spPr>
      </p:pic>
      <p:pic>
        <p:nvPicPr>
          <p:cNvPr id="11" name="Resim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907" y="0"/>
            <a:ext cx="1372916" cy="11776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tüm_logol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7894" y="6288656"/>
            <a:ext cx="3466105"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081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332" y="833199"/>
            <a:ext cx="7773338" cy="1237991"/>
          </a:xfrm>
        </p:spPr>
        <p:txBody>
          <a:bodyPr/>
          <a:lstStyle/>
          <a:p>
            <a:pPr lvl="0"/>
            <a:r>
              <a:rPr lang="tr-TR" sz="2400" b="1" cap="none" dirty="0">
                <a:solidFill>
                  <a:schemeClr val="accent6">
                    <a:lumMod val="75000"/>
                  </a:schemeClr>
                </a:solidFill>
                <a:latin typeface="Arial"/>
                <a:ea typeface="Arial"/>
                <a:cs typeface="Arial"/>
                <a:sym typeface="Arial"/>
              </a:rPr>
              <a:t>N</a:t>
            </a:r>
            <a:r>
              <a:rPr lang="en-US" sz="2400" b="1" cap="none" dirty="0" err="1">
                <a:solidFill>
                  <a:schemeClr val="accent6">
                    <a:lumMod val="75000"/>
                  </a:schemeClr>
                </a:solidFill>
                <a:latin typeface="Arial"/>
                <a:ea typeface="Arial"/>
                <a:cs typeface="Arial"/>
                <a:sym typeface="Arial"/>
              </a:rPr>
              <a:t>eed</a:t>
            </a:r>
            <a:r>
              <a:rPr lang="en-US" sz="2400" b="1" cap="none" dirty="0">
                <a:solidFill>
                  <a:schemeClr val="accent6">
                    <a:lumMod val="75000"/>
                  </a:schemeClr>
                </a:solidFill>
                <a:latin typeface="Arial"/>
                <a:ea typeface="Arial"/>
                <a:cs typeface="Arial"/>
                <a:sym typeface="Arial"/>
              </a:rPr>
              <a:t> </a:t>
            </a:r>
            <a:r>
              <a:rPr lang="tr-TR" sz="2400" b="1" cap="none" dirty="0" err="1">
                <a:solidFill>
                  <a:schemeClr val="accent6">
                    <a:lumMod val="75000"/>
                  </a:schemeClr>
                </a:solidFill>
                <a:latin typeface="Arial"/>
                <a:ea typeface="Arial"/>
                <a:cs typeface="Arial"/>
                <a:sym typeface="Arial"/>
              </a:rPr>
              <a:t>A</a:t>
            </a:r>
            <a:r>
              <a:rPr lang="en-US" sz="2400" b="1" cap="none" dirty="0" err="1">
                <a:solidFill>
                  <a:schemeClr val="accent6">
                    <a:lumMod val="75000"/>
                  </a:schemeClr>
                </a:solidFill>
                <a:latin typeface="Arial"/>
                <a:ea typeface="Arial"/>
                <a:cs typeface="Arial"/>
                <a:sym typeface="Arial"/>
              </a:rPr>
              <a:t>ssesment</a:t>
            </a:r>
            <a:r>
              <a:rPr lang="tr-TR" sz="2400" b="1" cap="none" dirty="0">
                <a:solidFill>
                  <a:schemeClr val="accent6">
                    <a:lumMod val="75000"/>
                  </a:schemeClr>
                </a:solidFill>
                <a:latin typeface="Arial"/>
                <a:ea typeface="Arial"/>
                <a:cs typeface="Arial"/>
                <a:sym typeface="Arial"/>
              </a:rPr>
              <a:t> </a:t>
            </a:r>
            <a:r>
              <a:rPr lang="tr-TR" sz="2400" b="1" cap="none" dirty="0" err="1">
                <a:solidFill>
                  <a:schemeClr val="accent6">
                    <a:lumMod val="75000"/>
                  </a:schemeClr>
                </a:solidFill>
                <a:latin typeface="Arial"/>
                <a:ea typeface="Arial"/>
                <a:cs typeface="Arial"/>
                <a:sym typeface="Arial"/>
              </a:rPr>
              <a:t>Survey</a:t>
            </a:r>
            <a:br>
              <a:rPr lang="tr-TR" b="1" dirty="0">
                <a:solidFill>
                  <a:schemeClr val="accent6">
                    <a:lumMod val="75000"/>
                  </a:schemeClr>
                </a:solidFill>
                <a:latin typeface="Arial"/>
                <a:ea typeface="Arial"/>
                <a:cs typeface="Arial"/>
                <a:sym typeface="Arial"/>
              </a:rPr>
            </a:br>
            <a:endParaRPr lang="tr-TR" dirty="0"/>
          </a:p>
        </p:txBody>
      </p:sp>
      <p:sp>
        <p:nvSpPr>
          <p:cNvPr id="3" name="İçerik Yer Tutucusu 2"/>
          <p:cNvSpPr>
            <a:spLocks noGrp="1"/>
          </p:cNvSpPr>
          <p:nvPr>
            <p:ph sz="quarter" idx="13"/>
          </p:nvPr>
        </p:nvSpPr>
        <p:spPr>
          <a:xfrm>
            <a:off x="685332" y="1856509"/>
            <a:ext cx="7772870" cy="3424107"/>
          </a:xfrm>
        </p:spPr>
        <p:txBody>
          <a:bodyPr>
            <a:normAutofit/>
          </a:bodyPr>
          <a:lstStyle/>
          <a:p>
            <a:pPr algn="just"/>
            <a:r>
              <a:rPr lang="tr-TR" cap="none" dirty="0">
                <a:latin typeface="Times New Roman" panose="02020603050405020304" pitchFamily="18" charset="0"/>
                <a:cs typeface="Times New Roman" panose="02020603050405020304" pitchFamily="18" charset="0"/>
              </a:rPr>
              <a:t>A</a:t>
            </a:r>
            <a:r>
              <a:rPr lang="en-US" cap="none" dirty="0">
                <a:latin typeface="Times New Roman" panose="02020603050405020304" pitchFamily="18" charset="0"/>
                <a:cs typeface="Times New Roman" panose="02020603050405020304" pitchFamily="18" charset="0"/>
              </a:rPr>
              <a:t> report concerning the current situation of the target group in partner countries will be written and assessed. </a:t>
            </a:r>
            <a:r>
              <a:rPr lang="tr-TR" cap="none" dirty="0">
                <a:latin typeface="Times New Roman" panose="02020603050405020304" pitchFamily="18" charset="0"/>
                <a:cs typeface="Times New Roman" panose="02020603050405020304" pitchFamily="18" charset="0"/>
              </a:rPr>
              <a:t>T</a:t>
            </a:r>
            <a:r>
              <a:rPr lang="en-US" cap="none" dirty="0">
                <a:latin typeface="Times New Roman" panose="02020603050405020304" pitchFamily="18" charset="0"/>
                <a:cs typeface="Times New Roman" panose="02020603050405020304" pitchFamily="18" charset="0"/>
              </a:rPr>
              <a:t>his report will show the social and training needs of the target groups, their</a:t>
            </a:r>
            <a:r>
              <a:rPr lang="tr-TR" cap="none" dirty="0">
                <a:latin typeface="Times New Roman" panose="02020603050405020304" pitchFamily="18" charset="0"/>
                <a:cs typeface="Times New Roman" panose="02020603050405020304" pitchFamily="18" charset="0"/>
              </a:rPr>
              <a:t> </a:t>
            </a:r>
            <a:r>
              <a:rPr lang="en-US" cap="none" dirty="0">
                <a:latin typeface="Times New Roman" panose="02020603050405020304" pitchFamily="18" charset="0"/>
                <a:cs typeface="Times New Roman" panose="02020603050405020304" pitchFamily="18" charset="0"/>
              </a:rPr>
              <a:t>competency levels and the problems that they encountered. </a:t>
            </a:r>
            <a:r>
              <a:rPr lang="tr-TR" cap="none" dirty="0">
                <a:latin typeface="Times New Roman" panose="02020603050405020304" pitchFamily="18" charset="0"/>
                <a:cs typeface="Times New Roman" panose="02020603050405020304" pitchFamily="18" charset="0"/>
              </a:rPr>
              <a:t>I</a:t>
            </a:r>
            <a:r>
              <a:rPr lang="en-US" cap="none" dirty="0">
                <a:latin typeface="Times New Roman" panose="02020603050405020304" pitchFamily="18" charset="0"/>
                <a:cs typeface="Times New Roman" panose="02020603050405020304" pitchFamily="18" charset="0"/>
              </a:rPr>
              <a:t>t will guide during the development of innovative and understandable training materials and young tailored activities. These</a:t>
            </a:r>
            <a:r>
              <a:rPr lang="tr-TR" cap="none" dirty="0">
                <a:latin typeface="Times New Roman" panose="02020603050405020304" pitchFamily="18" charset="0"/>
                <a:cs typeface="Times New Roman" panose="02020603050405020304" pitchFamily="18" charset="0"/>
              </a:rPr>
              <a:t> </a:t>
            </a:r>
            <a:r>
              <a:rPr lang="en-US" cap="none" dirty="0">
                <a:latin typeface="Times New Roman" panose="02020603050405020304" pitchFamily="18" charset="0"/>
                <a:cs typeface="Times New Roman" panose="02020603050405020304" pitchFamily="18" charset="0"/>
              </a:rPr>
              <a:t>training materials and activities will be beneficial and practical to improve the skills and competence of targets groups and trainers.</a:t>
            </a:r>
            <a:endParaRPr lang="tr-TR" cap="none" dirty="0">
              <a:latin typeface="Times New Roman" panose="02020603050405020304" pitchFamily="18" charset="0"/>
              <a:cs typeface="Times New Roman" panose="02020603050405020304" pitchFamily="18" charset="0"/>
            </a:endParaRPr>
          </a:p>
        </p:txBody>
      </p:sp>
      <p:pic>
        <p:nvPicPr>
          <p:cNvPr id="4" name="Resi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907" y="0"/>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tüm_log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2422" y="6296025"/>
            <a:ext cx="3331578" cy="561975"/>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7175345" y="157008"/>
            <a:ext cx="1685077" cy="461665"/>
          </a:xfrm>
          <a:prstGeom prst="rect">
            <a:avLst/>
          </a:prstGeom>
        </p:spPr>
        <p:txBody>
          <a:bodyPr wrap="none">
            <a:spAutoFit/>
          </a:bodyPr>
          <a:lstStyle/>
          <a:p>
            <a:r>
              <a:rPr lang="tr-TR" sz="2400" b="1" dirty="0">
                <a:solidFill>
                  <a:schemeClr val="accent6">
                    <a:lumMod val="75000"/>
                  </a:schemeClr>
                </a:solidFill>
                <a:latin typeface="Arial"/>
                <a:ea typeface="Arial"/>
                <a:cs typeface="Arial"/>
                <a:sym typeface="Arial"/>
              </a:rPr>
              <a:t>OUTPUT</a:t>
            </a:r>
            <a:r>
              <a:rPr lang="tr-TR" b="1" dirty="0">
                <a:solidFill>
                  <a:schemeClr val="accent6">
                    <a:lumMod val="75000"/>
                  </a:schemeClr>
                </a:solidFill>
                <a:latin typeface="Arial"/>
                <a:ea typeface="Arial"/>
                <a:cs typeface="Arial"/>
                <a:sym typeface="Arial"/>
              </a:rPr>
              <a:t> </a:t>
            </a:r>
            <a:r>
              <a:rPr lang="tr-TR" sz="2400" b="1" dirty="0">
                <a:solidFill>
                  <a:schemeClr val="accent6">
                    <a:lumMod val="75000"/>
                  </a:schemeClr>
                </a:solidFill>
                <a:latin typeface="Arial"/>
                <a:ea typeface="Arial"/>
                <a:cs typeface="Arial"/>
                <a:sym typeface="Arial"/>
              </a:rPr>
              <a:t>1</a:t>
            </a:r>
            <a:endParaRPr lang="tr-TR" sz="2400" dirty="0">
              <a:solidFill>
                <a:schemeClr val="accent6">
                  <a:lumMod val="75000"/>
                </a:schemeClr>
              </a:solidFill>
            </a:endParaRPr>
          </a:p>
        </p:txBody>
      </p:sp>
      <p:pic>
        <p:nvPicPr>
          <p:cNvPr id="2050" name="Picture 2" descr="need assessment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1644" y="5237884"/>
            <a:ext cx="2167467" cy="1620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447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357095" y="959695"/>
            <a:ext cx="8500443" cy="461665"/>
          </a:xfrm>
          <a:prstGeom prst="rect">
            <a:avLst/>
          </a:prstGeom>
        </p:spPr>
        <p:txBody>
          <a:bodyPr wrap="square">
            <a:spAutoFit/>
          </a:bodyPr>
          <a:lstStyle/>
          <a:p>
            <a:pPr lvl="0" algn="ctr">
              <a:buSzPct val="25000"/>
            </a:pPr>
            <a:r>
              <a:rPr lang="en-US" sz="2400" b="1" dirty="0">
                <a:solidFill>
                  <a:schemeClr val="accent6">
                    <a:lumMod val="75000"/>
                  </a:schemeClr>
                </a:solidFill>
                <a:latin typeface="Arial"/>
                <a:ea typeface="Arial"/>
                <a:cs typeface="Arial"/>
                <a:sym typeface="Arial"/>
              </a:rPr>
              <a:t>Need </a:t>
            </a:r>
            <a:r>
              <a:rPr lang="en-US" sz="2400" b="1" dirty="0" err="1">
                <a:solidFill>
                  <a:schemeClr val="accent6">
                    <a:lumMod val="75000"/>
                  </a:schemeClr>
                </a:solidFill>
                <a:latin typeface="Arial"/>
                <a:ea typeface="Arial"/>
                <a:cs typeface="Arial"/>
                <a:sym typeface="Arial"/>
              </a:rPr>
              <a:t>Assesment</a:t>
            </a:r>
            <a:r>
              <a:rPr lang="en-US" sz="2400" b="1" dirty="0">
                <a:solidFill>
                  <a:schemeClr val="accent6">
                    <a:lumMod val="75000"/>
                  </a:schemeClr>
                </a:solidFill>
                <a:latin typeface="Arial"/>
                <a:ea typeface="Arial"/>
                <a:cs typeface="Arial"/>
                <a:sym typeface="Arial"/>
              </a:rPr>
              <a:t> Survey  </a:t>
            </a:r>
            <a:endParaRPr lang="tr-TR" sz="2400" b="1" dirty="0">
              <a:solidFill>
                <a:schemeClr val="accent6">
                  <a:lumMod val="75000"/>
                </a:schemeClr>
              </a:solidFill>
              <a:latin typeface="Arial"/>
              <a:ea typeface="Arial"/>
              <a:cs typeface="Arial"/>
              <a:sym typeface="Arial"/>
            </a:endParaRPr>
          </a:p>
        </p:txBody>
      </p:sp>
      <p:sp>
        <p:nvSpPr>
          <p:cNvPr id="8" name="Dikdörtgen 7"/>
          <p:cNvSpPr/>
          <p:nvPr/>
        </p:nvSpPr>
        <p:spPr>
          <a:xfrm>
            <a:off x="7172461" y="239723"/>
            <a:ext cx="1685077" cy="461665"/>
          </a:xfrm>
          <a:prstGeom prst="rect">
            <a:avLst/>
          </a:prstGeom>
        </p:spPr>
        <p:txBody>
          <a:bodyPr wrap="none">
            <a:spAutoFit/>
          </a:bodyPr>
          <a:lstStyle/>
          <a:p>
            <a:r>
              <a:rPr lang="tr-TR" sz="2400" b="1" dirty="0">
                <a:solidFill>
                  <a:schemeClr val="accent6">
                    <a:lumMod val="75000"/>
                  </a:schemeClr>
                </a:solidFill>
                <a:latin typeface="Arial"/>
                <a:ea typeface="Arial"/>
                <a:cs typeface="Arial"/>
                <a:sym typeface="Arial"/>
              </a:rPr>
              <a:t>OUTPUT</a:t>
            </a:r>
            <a:r>
              <a:rPr lang="tr-TR" b="1" dirty="0">
                <a:solidFill>
                  <a:schemeClr val="accent6">
                    <a:lumMod val="75000"/>
                  </a:schemeClr>
                </a:solidFill>
                <a:latin typeface="Arial"/>
                <a:ea typeface="Arial"/>
                <a:cs typeface="Arial"/>
                <a:sym typeface="Arial"/>
              </a:rPr>
              <a:t> </a:t>
            </a:r>
            <a:r>
              <a:rPr lang="tr-TR" sz="2400" b="1" dirty="0">
                <a:solidFill>
                  <a:schemeClr val="accent6">
                    <a:lumMod val="75000"/>
                  </a:schemeClr>
                </a:solidFill>
                <a:latin typeface="Arial"/>
                <a:ea typeface="Arial"/>
                <a:cs typeface="Arial"/>
                <a:sym typeface="Arial"/>
              </a:rPr>
              <a:t>1</a:t>
            </a:r>
            <a:endParaRPr lang="tr-TR" sz="2400" dirty="0">
              <a:solidFill>
                <a:schemeClr val="accent6">
                  <a:lumMod val="75000"/>
                </a:schemeClr>
              </a:solidFill>
            </a:endParaRPr>
          </a:p>
        </p:txBody>
      </p:sp>
      <p:sp>
        <p:nvSpPr>
          <p:cNvPr id="2" name="Dikdörtgen 1"/>
          <p:cNvSpPr/>
          <p:nvPr/>
        </p:nvSpPr>
        <p:spPr>
          <a:xfrm>
            <a:off x="230907" y="1828217"/>
            <a:ext cx="8493662" cy="3477875"/>
          </a:xfrm>
          <a:prstGeom prst="rect">
            <a:avLst/>
          </a:prstGeom>
        </p:spPr>
        <p:txBody>
          <a:bodyPr wrap="square">
            <a:spAutoFit/>
          </a:bodyPr>
          <a:lstStyle/>
          <a:p>
            <a:pPr algn="just"/>
            <a:r>
              <a:rPr lang="en-US" sz="2000" b="1" dirty="0">
                <a:latin typeface="Times New Roman" panose="02020603050405020304" pitchFamily="18" charset="0"/>
                <a:cs typeface="Times New Roman" panose="02020603050405020304" pitchFamily="18" charset="0"/>
              </a:rPr>
              <a:t>Task 1 (Desk Research): </a:t>
            </a:r>
            <a:r>
              <a:rPr lang="en-US" sz="2000" dirty="0">
                <a:latin typeface="Times New Roman" panose="02020603050405020304" pitchFamily="18" charset="0"/>
                <a:cs typeface="Times New Roman" panose="02020603050405020304" pitchFamily="18" charset="0"/>
              </a:rPr>
              <a:t>The desk research will be conducted by all partners.</a:t>
            </a:r>
            <a:endParaRPr lang="tr-TR"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Task 2 (Field Research): </a:t>
            </a:r>
            <a:r>
              <a:rPr lang="en-US" sz="2000" dirty="0">
                <a:latin typeface="Times New Roman" panose="02020603050405020304" pitchFamily="18" charset="0"/>
                <a:cs typeface="Times New Roman" panose="02020603050405020304" pitchFamily="18" charset="0"/>
              </a:rPr>
              <a:t>The current information about the </a:t>
            </a:r>
            <a:r>
              <a:rPr lang="en-US" sz="2000" dirty="0" err="1">
                <a:latin typeface="Times New Roman" panose="02020603050405020304" pitchFamily="18" charset="0"/>
                <a:cs typeface="Times New Roman" panose="02020603050405020304" pitchFamily="18" charset="0"/>
              </a:rPr>
              <a:t>agri</a:t>
            </a:r>
            <a:r>
              <a:rPr lang="en-US" sz="2000" dirty="0">
                <a:latin typeface="Times New Roman" panose="02020603050405020304" pitchFamily="18" charset="0"/>
                <a:cs typeface="Times New Roman" panose="02020603050405020304" pitchFamily="18" charset="0"/>
              </a:rPr>
              <a:t>-food sector will be obtained in partner countries by performing field research. Each partner will give information related to</a:t>
            </a:r>
            <a:r>
              <a:rPr lang="tr-T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number of young employees in the sector, the challenges that they faced, their training material needs and the qualification levels about agricultural and food processing practices </a:t>
            </a:r>
            <a:r>
              <a:rPr lang="en-US" sz="2000" dirty="0" err="1">
                <a:latin typeface="Times New Roman" panose="02020603050405020304" pitchFamily="18" charset="0"/>
                <a:cs typeface="Times New Roman" panose="02020603050405020304" pitchFamily="18" charset="0"/>
              </a:rPr>
              <a:t>etc</a:t>
            </a:r>
            <a:r>
              <a:rPr lang="tr-TR" sz="2000" dirty="0">
                <a:latin typeface="Times New Roman" panose="02020603050405020304" pitchFamily="18" charset="0"/>
                <a:cs typeface="Times New Roman" panose="02020603050405020304" pitchFamily="18" charset="0"/>
              </a:rPr>
              <a:t>.</a:t>
            </a:r>
          </a:p>
          <a:p>
            <a:pPr algn="just"/>
            <a:endParaRPr lang="tr-TR" sz="2000" b="1" dirty="0">
              <a:latin typeface="Times New Roman" panose="02020603050405020304" pitchFamily="18" charset="0"/>
              <a:cs typeface="Times New Roman" panose="02020603050405020304" pitchFamily="18" charset="0"/>
            </a:endParaRPr>
          </a:p>
          <a:p>
            <a:pPr algn="just"/>
            <a:r>
              <a:rPr lang="en-US" sz="2000" b="1" dirty="0">
                <a:latin typeface="Times New Roman" panose="02020603050405020304" pitchFamily="18" charset="0"/>
                <a:cs typeface="Times New Roman" panose="02020603050405020304" pitchFamily="18" charset="0"/>
              </a:rPr>
              <a:t>Task 3 (Reporting): </a:t>
            </a:r>
            <a:r>
              <a:rPr lang="en-US" sz="2000" dirty="0">
                <a:latin typeface="Times New Roman" panose="02020603050405020304" pitchFamily="18" charset="0"/>
                <a:cs typeface="Times New Roman" panose="02020603050405020304" pitchFamily="18" charset="0"/>
              </a:rPr>
              <a:t>The reports coming from each partner will be evaluated by CRIFFC. A final report will be prepared and it will show us the needs of the target groups. Outputs and</a:t>
            </a:r>
            <a:r>
              <a:rPr lang="tr-T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activities will be developed in the light of this report.</a:t>
            </a:r>
            <a:endParaRPr lang="tr-TR" sz="2000" dirty="0">
              <a:latin typeface="Times New Roman" panose="02020603050405020304" pitchFamily="18" charset="0"/>
              <a:cs typeface="Times New Roman" panose="02020603050405020304" pitchFamily="18" charset="0"/>
            </a:endParaRPr>
          </a:p>
        </p:txBody>
      </p:sp>
      <p:pic>
        <p:nvPicPr>
          <p:cNvPr id="9" name="Resi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907" y="0"/>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tüm_log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4822" y="6296025"/>
            <a:ext cx="3179178"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423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173421" y="2159531"/>
            <a:ext cx="8839401" cy="4149854"/>
          </a:xfrm>
          <a:prstGeom prst="rect">
            <a:avLst/>
          </a:prstGeom>
        </p:spPr>
        <p:txBody>
          <a:bodyPr wrap="square">
            <a:spAutoFit/>
          </a:bodyPr>
          <a:lstStyle/>
          <a:p>
            <a:pPr marL="342900" indent="-342900">
              <a:lnSpc>
                <a:spcPct val="115000"/>
              </a:lnSpc>
              <a:spcAft>
                <a:spcPts val="0"/>
              </a:spcAft>
              <a:buAutoNum type="alphaUcPeriod"/>
            </a:pPr>
            <a:r>
              <a:rPr lang="tr-TR" sz="2000" b="1" dirty="0">
                <a:latin typeface="Times New Roman" panose="02020603050405020304" pitchFamily="18" charset="0"/>
                <a:ea typeface="Calibri" panose="020F0502020204030204" pitchFamily="34" charset="0"/>
                <a:cs typeface="Times New Roman" panose="02020603050405020304" pitchFamily="18" charset="0"/>
              </a:rPr>
              <a:t>Evaluation of GAP: Precision </a:t>
            </a:r>
            <a:r>
              <a:rPr lang="tr-TR" sz="2000" b="1" dirty="0" err="1">
                <a:latin typeface="Times New Roman" panose="02020603050405020304" pitchFamily="18" charset="0"/>
                <a:ea typeface="Calibri" panose="020F0502020204030204" pitchFamily="34" charset="0"/>
                <a:cs typeface="Times New Roman" panose="02020603050405020304" pitchFamily="18" charset="0"/>
              </a:rPr>
              <a:t>Farming</a:t>
            </a:r>
            <a:endParaRPr lang="tr-TR" sz="2000" b="1"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0"/>
              </a:spcAft>
              <a:buAutoNum type="alphaUcPeriod"/>
            </a:pPr>
            <a:endParaRPr lang="tr-TR" sz="20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tr-TR" sz="2000" b="1" dirty="0">
                <a:latin typeface="Times New Roman" panose="02020603050405020304" pitchFamily="18" charset="0"/>
                <a:ea typeface="Times New Roman" panose="02020603050405020304" pitchFamily="18" charset="0"/>
                <a:cs typeface="Times New Roman" panose="02020603050405020304" pitchFamily="18" charset="0"/>
              </a:rPr>
              <a:t>B. Evaluation of </a:t>
            </a:r>
            <a:r>
              <a:rPr lang="tr-TR" sz="2000" b="1" dirty="0" err="1">
                <a:latin typeface="Times New Roman" panose="02020603050405020304" pitchFamily="18" charset="0"/>
                <a:ea typeface="Times New Roman" panose="02020603050405020304" pitchFamily="18" charset="0"/>
                <a:cs typeface="Times New Roman" panose="02020603050405020304" pitchFamily="18" charset="0"/>
              </a:rPr>
              <a:t>Agri-Food</a:t>
            </a:r>
            <a:r>
              <a:rPr lang="tr-TR" sz="2000" b="1" dirty="0">
                <a:latin typeface="Times New Roman" panose="02020603050405020304" pitchFamily="18" charset="0"/>
                <a:ea typeface="Times New Roman" panose="02020603050405020304" pitchFamily="18" charset="0"/>
                <a:cs typeface="Times New Roman" panose="02020603050405020304" pitchFamily="18" charset="0"/>
              </a:rPr>
              <a:t> Marketing</a:t>
            </a:r>
          </a:p>
          <a:p>
            <a:pPr>
              <a:lnSpc>
                <a:spcPct val="115000"/>
              </a:lnSpc>
              <a:spcAft>
                <a:spcPts val="0"/>
              </a:spcAft>
            </a:pPr>
            <a:endParaRPr lang="tr-TR" sz="2000"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tr-TR" sz="2000" b="1" dirty="0">
                <a:latin typeface="Times New Roman" panose="02020603050405020304" pitchFamily="18" charset="0"/>
                <a:ea typeface="Times New Roman" panose="02020603050405020304" pitchFamily="18" charset="0"/>
                <a:cs typeface="Times New Roman" panose="02020603050405020304" pitchFamily="18" charset="0"/>
              </a:rPr>
              <a:t>C. </a:t>
            </a:r>
            <a:r>
              <a:rPr lang="tr-TR" sz="2000" b="1" dirty="0">
                <a:latin typeface="Times New Roman" panose="02020603050405020304" pitchFamily="18" charset="0"/>
                <a:ea typeface="Calibri" panose="020F0502020204030204" pitchFamily="34" charset="0"/>
                <a:cs typeface="Times New Roman" panose="02020603050405020304" pitchFamily="18" charset="0"/>
              </a:rPr>
              <a:t>Evaluation of </a:t>
            </a:r>
            <a:r>
              <a:rPr lang="tr-TR" sz="2000" b="1" dirty="0" err="1">
                <a:latin typeface="Times New Roman" panose="02020603050405020304" pitchFamily="18" charset="0"/>
                <a:ea typeface="Calibri" panose="020F0502020204030204" pitchFamily="34" charset="0"/>
                <a:cs typeface="Times New Roman" panose="02020603050405020304" pitchFamily="18" charset="0"/>
              </a:rPr>
              <a:t>Agricultural-Entrepreneurship</a:t>
            </a:r>
            <a:endParaRPr lang="tr-TR" sz="20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endParaRPr lang="tr-TR" sz="20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tr-TR" sz="2000" b="1" dirty="0">
                <a:latin typeface="Times New Roman" panose="02020603050405020304" pitchFamily="18" charset="0"/>
                <a:ea typeface="Calibri" panose="020F0502020204030204" pitchFamily="34" charset="0"/>
                <a:cs typeface="Times New Roman" panose="02020603050405020304" pitchFamily="18" charset="0"/>
              </a:rPr>
              <a:t>D. Evaluation of </a:t>
            </a:r>
            <a:r>
              <a:rPr lang="en-US" sz="2000" b="1" dirty="0">
                <a:latin typeface="Times New Roman" panose="02020603050405020304" pitchFamily="18" charset="0"/>
                <a:cs typeface="Times New Roman" panose="02020603050405020304" pitchFamily="18" charset="0"/>
              </a:rPr>
              <a:t>Food Safety and Traditional Food Processing Technologies</a:t>
            </a:r>
            <a:endParaRPr lang="tr-TR" sz="2000" b="1" dirty="0">
              <a:latin typeface="Times New Roman" panose="02020603050405020304" pitchFamily="18" charset="0"/>
              <a:ea typeface="Calibri" panose="020F0502020204030204" pitchFamily="34" charset="0"/>
              <a:cs typeface="Times New Roman" panose="02020603050405020304" pitchFamily="18" charset="0"/>
            </a:endParaRPr>
          </a:p>
          <a:p>
            <a:endParaRPr lang="tr-TR" sz="2000" b="1" dirty="0">
              <a:latin typeface="Times New Roman" panose="02020603050405020304" pitchFamily="18" charset="0"/>
              <a:ea typeface="Calibri" panose="020F0502020204030204" pitchFamily="34" charset="0"/>
              <a:cs typeface="Times New Roman" panose="02020603050405020304" pitchFamily="18" charset="0"/>
            </a:endParaRPr>
          </a:p>
          <a:p>
            <a:r>
              <a:rPr lang="tr-TR" sz="2000" b="1" dirty="0">
                <a:latin typeface="Times New Roman" panose="02020603050405020304" pitchFamily="18" charset="0"/>
                <a:ea typeface="Calibri" panose="020F0502020204030204" pitchFamily="34" charset="0"/>
                <a:cs typeface="Times New Roman" panose="02020603050405020304" pitchFamily="18" charset="0"/>
              </a:rPr>
              <a:t>E. Evaluation of </a:t>
            </a:r>
            <a:r>
              <a:rPr lang="en-US" sz="2000" b="1" dirty="0">
                <a:latin typeface="Times New Roman" panose="02020603050405020304" pitchFamily="18" charset="0"/>
                <a:cs typeface="Times New Roman" panose="02020603050405020304" pitchFamily="18" charset="0"/>
              </a:rPr>
              <a:t>Value-Added Food Products from Fruits and Vegetables</a:t>
            </a:r>
            <a:endParaRPr lang="tr-TR" sz="20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2000"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ikdörtgen 4"/>
          <p:cNvSpPr/>
          <p:nvPr/>
        </p:nvSpPr>
        <p:spPr>
          <a:xfrm>
            <a:off x="571098" y="1402224"/>
            <a:ext cx="2126993" cy="461665"/>
          </a:xfrm>
          <a:prstGeom prst="rect">
            <a:avLst/>
          </a:prstGeom>
        </p:spPr>
        <p:txBody>
          <a:bodyPr wrap="none">
            <a:spAutoFit/>
          </a:bodyPr>
          <a:lstStyle/>
          <a:p>
            <a:r>
              <a:rPr lang="tr-TR" sz="2400" b="1" dirty="0" err="1">
                <a:solidFill>
                  <a:srgbClr val="FF0000"/>
                </a:solidFill>
              </a:rPr>
              <a:t>Questionnaires</a:t>
            </a:r>
            <a:endParaRPr lang="tr-TR" sz="2400" b="1" dirty="0">
              <a:solidFill>
                <a:srgbClr val="FF0000"/>
              </a:solidFill>
            </a:endParaRPr>
          </a:p>
        </p:txBody>
      </p:sp>
      <p:pic>
        <p:nvPicPr>
          <p:cNvPr id="7" name="Resim 6"/>
          <p:cNvPicPr>
            <a:picLocks noChangeAspect="1"/>
          </p:cNvPicPr>
          <p:nvPr/>
        </p:nvPicPr>
        <p:blipFill>
          <a:blip r:embed="rId2"/>
          <a:stretch>
            <a:fillRect/>
          </a:stretch>
        </p:blipFill>
        <p:spPr>
          <a:xfrm>
            <a:off x="5844273" y="956234"/>
            <a:ext cx="1328188" cy="1921900"/>
          </a:xfrm>
          <a:prstGeom prst="rect">
            <a:avLst/>
          </a:prstGeom>
        </p:spPr>
      </p:pic>
      <p:pic>
        <p:nvPicPr>
          <p:cNvPr id="3" name="Resim 2"/>
          <p:cNvPicPr>
            <a:picLocks noChangeAspect="1"/>
          </p:cNvPicPr>
          <p:nvPr/>
        </p:nvPicPr>
        <p:blipFill>
          <a:blip r:embed="rId3"/>
          <a:stretch>
            <a:fillRect/>
          </a:stretch>
        </p:blipFill>
        <p:spPr>
          <a:xfrm>
            <a:off x="7370764" y="1785499"/>
            <a:ext cx="1486774" cy="2287407"/>
          </a:xfrm>
          <a:prstGeom prst="rect">
            <a:avLst/>
          </a:prstGeom>
        </p:spPr>
      </p:pic>
      <p:sp>
        <p:nvSpPr>
          <p:cNvPr id="9" name="Dikdörtgen 8"/>
          <p:cNvSpPr/>
          <p:nvPr/>
        </p:nvSpPr>
        <p:spPr>
          <a:xfrm>
            <a:off x="7172461" y="239723"/>
            <a:ext cx="1685077" cy="461665"/>
          </a:xfrm>
          <a:prstGeom prst="rect">
            <a:avLst/>
          </a:prstGeom>
        </p:spPr>
        <p:txBody>
          <a:bodyPr wrap="none">
            <a:spAutoFit/>
          </a:bodyPr>
          <a:lstStyle/>
          <a:p>
            <a:r>
              <a:rPr lang="tr-TR" sz="2400" b="1" dirty="0">
                <a:solidFill>
                  <a:schemeClr val="accent6">
                    <a:lumMod val="75000"/>
                  </a:schemeClr>
                </a:solidFill>
                <a:latin typeface="Arial"/>
                <a:ea typeface="Arial"/>
                <a:cs typeface="Arial"/>
                <a:sym typeface="Arial"/>
              </a:rPr>
              <a:t>OUTPUT</a:t>
            </a:r>
            <a:r>
              <a:rPr lang="tr-TR" b="1" dirty="0">
                <a:solidFill>
                  <a:schemeClr val="accent6">
                    <a:lumMod val="75000"/>
                  </a:schemeClr>
                </a:solidFill>
                <a:latin typeface="Arial"/>
                <a:ea typeface="Arial"/>
                <a:cs typeface="Arial"/>
                <a:sym typeface="Arial"/>
              </a:rPr>
              <a:t> </a:t>
            </a:r>
            <a:r>
              <a:rPr lang="tr-TR" sz="2400" b="1" dirty="0">
                <a:solidFill>
                  <a:schemeClr val="accent6">
                    <a:lumMod val="75000"/>
                  </a:schemeClr>
                </a:solidFill>
                <a:latin typeface="Arial"/>
                <a:ea typeface="Arial"/>
                <a:cs typeface="Arial"/>
                <a:sym typeface="Arial"/>
              </a:rPr>
              <a:t>1</a:t>
            </a:r>
            <a:endParaRPr lang="tr-TR" sz="2400" dirty="0">
              <a:solidFill>
                <a:schemeClr val="accent6">
                  <a:lumMod val="75000"/>
                </a:schemeClr>
              </a:solidFill>
            </a:endParaRPr>
          </a:p>
        </p:txBody>
      </p:sp>
      <p:pic>
        <p:nvPicPr>
          <p:cNvPr id="11" name="Resim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907" y="0"/>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tüm_logol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4822" y="6296025"/>
            <a:ext cx="3179178"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604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7172461" y="239723"/>
            <a:ext cx="1685077" cy="461665"/>
          </a:xfrm>
          <a:prstGeom prst="rect">
            <a:avLst/>
          </a:prstGeom>
        </p:spPr>
        <p:txBody>
          <a:bodyPr wrap="none">
            <a:spAutoFit/>
          </a:bodyPr>
          <a:lstStyle/>
          <a:p>
            <a:r>
              <a:rPr lang="tr-TR" sz="2400" b="1" dirty="0">
                <a:solidFill>
                  <a:schemeClr val="accent6">
                    <a:lumMod val="75000"/>
                  </a:schemeClr>
                </a:solidFill>
                <a:latin typeface="Arial"/>
                <a:ea typeface="Arial"/>
                <a:cs typeface="Arial"/>
                <a:sym typeface="Arial"/>
              </a:rPr>
              <a:t>OUTPUT</a:t>
            </a:r>
            <a:r>
              <a:rPr lang="tr-TR" b="1" dirty="0">
                <a:solidFill>
                  <a:schemeClr val="accent6">
                    <a:lumMod val="75000"/>
                  </a:schemeClr>
                </a:solidFill>
                <a:latin typeface="Arial"/>
                <a:ea typeface="Arial"/>
                <a:cs typeface="Arial"/>
                <a:sym typeface="Arial"/>
              </a:rPr>
              <a:t> </a:t>
            </a:r>
            <a:r>
              <a:rPr lang="tr-TR" sz="2400" b="1" dirty="0">
                <a:solidFill>
                  <a:schemeClr val="accent6">
                    <a:lumMod val="75000"/>
                  </a:schemeClr>
                </a:solidFill>
                <a:latin typeface="Arial"/>
                <a:ea typeface="Arial"/>
                <a:cs typeface="Arial"/>
                <a:sym typeface="Arial"/>
              </a:rPr>
              <a:t>2</a:t>
            </a:r>
            <a:endParaRPr lang="tr-TR" sz="2400" dirty="0">
              <a:solidFill>
                <a:schemeClr val="accent6">
                  <a:lumMod val="75000"/>
                </a:schemeClr>
              </a:solidFill>
            </a:endParaRPr>
          </a:p>
        </p:txBody>
      </p:sp>
      <p:sp>
        <p:nvSpPr>
          <p:cNvPr id="3" name="Dikdörtgen 2"/>
          <p:cNvSpPr/>
          <p:nvPr/>
        </p:nvSpPr>
        <p:spPr>
          <a:xfrm>
            <a:off x="646386" y="1261270"/>
            <a:ext cx="8211152" cy="830997"/>
          </a:xfrm>
          <a:prstGeom prst="rect">
            <a:avLst/>
          </a:prstGeom>
        </p:spPr>
        <p:txBody>
          <a:bodyPr wrap="square">
            <a:spAutoFit/>
          </a:bodyPr>
          <a:lstStyle/>
          <a:p>
            <a:pPr algn="ctr"/>
            <a:r>
              <a:rPr lang="en-US" sz="2400" b="1" dirty="0">
                <a:solidFill>
                  <a:schemeClr val="accent1">
                    <a:lumMod val="75000"/>
                  </a:schemeClr>
                </a:solidFill>
              </a:rPr>
              <a:t>Good Agricultural Practices (GAP): Precision Farming Training</a:t>
            </a:r>
          </a:p>
          <a:p>
            <a:pPr algn="ctr"/>
            <a:r>
              <a:rPr lang="tr-TR" sz="2400" b="1" dirty="0" err="1">
                <a:solidFill>
                  <a:schemeClr val="accent1">
                    <a:lumMod val="75000"/>
                  </a:schemeClr>
                </a:solidFill>
              </a:rPr>
              <a:t>Material</a:t>
            </a:r>
            <a:endParaRPr lang="tr-TR" sz="2400" b="1" dirty="0">
              <a:solidFill>
                <a:schemeClr val="accent1">
                  <a:lumMod val="75000"/>
                </a:schemeClr>
              </a:solidFill>
              <a:latin typeface="Arial"/>
              <a:ea typeface="Arial"/>
              <a:cs typeface="Arial"/>
            </a:endParaRPr>
          </a:p>
        </p:txBody>
      </p:sp>
      <p:sp>
        <p:nvSpPr>
          <p:cNvPr id="8" name="Shape 110"/>
          <p:cNvSpPr/>
          <p:nvPr/>
        </p:nvSpPr>
        <p:spPr>
          <a:xfrm>
            <a:off x="233800" y="2258963"/>
            <a:ext cx="8623738" cy="3794996"/>
          </a:xfrm>
          <a:prstGeom prst="rect">
            <a:avLst/>
          </a:prstGeom>
          <a:solidFill>
            <a:schemeClr val="accent4">
              <a:lumMod val="20000"/>
              <a:lumOff val="80000"/>
            </a:schemeClr>
          </a:solidFill>
          <a:ln>
            <a:noFill/>
          </a:ln>
        </p:spPr>
        <p:txBody>
          <a:bodyPr wrap="square" lIns="91425" tIns="45700" rIns="91425" bIns="45700" anchor="t" anchorCtr="0">
            <a:noAutofit/>
          </a:bodyPr>
          <a:lstStyle/>
          <a:p>
            <a:pPr marL="0" marR="0" lvl="0" indent="0" algn="l" rtl="0">
              <a:spcBef>
                <a:spcPts val="0"/>
              </a:spcBef>
              <a:buNone/>
            </a:pPr>
            <a:endParaRPr sz="2000" b="1" dirty="0">
              <a:latin typeface="Arial"/>
              <a:ea typeface="Arial"/>
              <a:cs typeface="Arial"/>
              <a:sym typeface="Arial"/>
            </a:endParaRPr>
          </a:p>
          <a:p>
            <a:pPr>
              <a:buSzPct val="25000"/>
            </a:pPr>
            <a:r>
              <a:rPr lang="tr-TR" sz="2000" dirty="0" err="1">
                <a:latin typeface="Calibri "/>
                <a:ea typeface="Arial"/>
                <a:cs typeface="Arial"/>
                <a:sym typeface="Arial"/>
              </a:rPr>
              <a:t>Planned</a:t>
            </a:r>
            <a:r>
              <a:rPr lang="tr-TR" sz="2000" dirty="0">
                <a:latin typeface="Calibri "/>
                <a:ea typeface="Arial"/>
                <a:cs typeface="Arial"/>
                <a:sym typeface="Arial"/>
              </a:rPr>
              <a:t> time </a:t>
            </a:r>
            <a:r>
              <a:rPr lang="tr-TR" sz="2000" dirty="0" err="1">
                <a:latin typeface="Calibri "/>
                <a:ea typeface="Arial"/>
                <a:cs typeface="Arial"/>
                <a:sym typeface="Arial"/>
              </a:rPr>
              <a:t>interval</a:t>
            </a:r>
            <a:r>
              <a:rPr lang="tr-TR" sz="2000" dirty="0">
                <a:latin typeface="Calibri "/>
                <a:ea typeface="Calibri"/>
                <a:cs typeface="Calibri"/>
                <a:sym typeface="Calibri"/>
              </a:rPr>
              <a:t> </a:t>
            </a:r>
            <a:r>
              <a:rPr lang="tr-TR" sz="2000" dirty="0">
                <a:latin typeface="Calibri "/>
                <a:ea typeface="Arial"/>
                <a:cs typeface="Arial"/>
                <a:sym typeface="Arial"/>
              </a:rPr>
              <a:t>→</a:t>
            </a:r>
            <a:r>
              <a:rPr lang="tr-TR" sz="2000" dirty="0">
                <a:latin typeface="Calibri "/>
                <a:ea typeface="Calibri"/>
                <a:cs typeface="Calibri"/>
                <a:sym typeface="Calibri"/>
              </a:rPr>
              <a:t> </a:t>
            </a:r>
            <a:r>
              <a:rPr lang="tr-TR" sz="2000" b="1" dirty="0">
                <a:latin typeface="Calibri "/>
                <a:ea typeface="Calibri"/>
                <a:cs typeface="Calibri"/>
                <a:sym typeface="Calibri"/>
              </a:rPr>
              <a:t>01.07.2020-28.02.2021 (8 </a:t>
            </a:r>
            <a:r>
              <a:rPr lang="tr-TR" sz="2000" b="1" dirty="0" err="1">
                <a:latin typeface="Calibri "/>
                <a:ea typeface="Calibri"/>
                <a:cs typeface="Calibri"/>
                <a:sym typeface="Calibri"/>
              </a:rPr>
              <a:t>months</a:t>
            </a:r>
            <a:r>
              <a:rPr lang="tr-TR" sz="2000" b="1" dirty="0">
                <a:latin typeface="Calibri "/>
                <a:ea typeface="Calibri"/>
                <a:cs typeface="Calibri"/>
                <a:sym typeface="Calibri"/>
              </a:rPr>
              <a:t>)</a:t>
            </a:r>
            <a:endParaRPr lang="tr-TR" sz="2000" b="1" dirty="0">
              <a:latin typeface="Calibri "/>
              <a:ea typeface="Arial"/>
              <a:cs typeface="Arial"/>
              <a:sym typeface="Arial"/>
            </a:endParaRPr>
          </a:p>
          <a:p>
            <a:pPr>
              <a:buSzPct val="25000"/>
            </a:pPr>
            <a:endParaRPr lang="tr-TR" sz="2000" b="1" dirty="0">
              <a:latin typeface="Calibri "/>
              <a:ea typeface="Arial"/>
              <a:cs typeface="Arial"/>
              <a:sym typeface="Arial"/>
            </a:endParaRPr>
          </a:p>
          <a:p>
            <a:pPr>
              <a:buSzPct val="25000"/>
            </a:pPr>
            <a:r>
              <a:rPr lang="tr-TR" sz="2000" dirty="0" err="1">
                <a:latin typeface="Calibri "/>
                <a:ea typeface="Arial"/>
                <a:cs typeface="Arial"/>
                <a:sym typeface="Arial"/>
              </a:rPr>
              <a:t>Number</a:t>
            </a:r>
            <a:r>
              <a:rPr lang="tr-TR" sz="2000" dirty="0">
                <a:latin typeface="Calibri "/>
                <a:ea typeface="Arial"/>
                <a:cs typeface="Arial"/>
                <a:sym typeface="Arial"/>
              </a:rPr>
              <a:t> of </a:t>
            </a:r>
            <a:r>
              <a:rPr lang="tr-TR" sz="2000" dirty="0" err="1">
                <a:latin typeface="Calibri "/>
                <a:ea typeface="Arial"/>
                <a:cs typeface="Arial"/>
                <a:sym typeface="Arial"/>
              </a:rPr>
              <a:t>working</a:t>
            </a:r>
            <a:r>
              <a:rPr lang="tr-TR" sz="2000" dirty="0">
                <a:latin typeface="Calibri "/>
                <a:ea typeface="Arial"/>
                <a:cs typeface="Arial"/>
                <a:sym typeface="Arial"/>
              </a:rPr>
              <a:t> </a:t>
            </a:r>
            <a:r>
              <a:rPr lang="tr-TR" sz="2000" dirty="0" err="1">
                <a:latin typeface="Calibri "/>
                <a:ea typeface="Arial"/>
                <a:cs typeface="Arial"/>
                <a:sym typeface="Arial"/>
              </a:rPr>
              <a:t>days</a:t>
            </a:r>
            <a:r>
              <a:rPr lang="tr-TR" sz="2000" b="1" dirty="0">
                <a:latin typeface="Calibri "/>
                <a:ea typeface="Arial"/>
                <a:cs typeface="Arial"/>
                <a:sym typeface="Arial"/>
              </a:rPr>
              <a:t>: 105</a:t>
            </a:r>
          </a:p>
          <a:p>
            <a:pPr marL="0" marR="0" lvl="0" indent="0" algn="l" rtl="0">
              <a:spcBef>
                <a:spcPts val="0"/>
              </a:spcBef>
              <a:buNone/>
            </a:pPr>
            <a:endParaRPr sz="2000" dirty="0">
              <a:latin typeface="Calibri "/>
              <a:ea typeface="Arial"/>
              <a:cs typeface="Arial"/>
              <a:sym typeface="Arial"/>
            </a:endParaRPr>
          </a:p>
          <a:p>
            <a:pPr marL="0" marR="0" lvl="0" indent="0" algn="l" rtl="0">
              <a:spcBef>
                <a:spcPts val="0"/>
              </a:spcBef>
              <a:buSzPct val="25000"/>
              <a:buNone/>
            </a:pPr>
            <a:r>
              <a:rPr lang="tr-TR" sz="2000" dirty="0" err="1">
                <a:latin typeface="Calibri "/>
                <a:ea typeface="Arial"/>
                <a:cs typeface="Arial"/>
                <a:sym typeface="Arial"/>
              </a:rPr>
              <a:t>Medias</a:t>
            </a:r>
            <a:r>
              <a:rPr lang="tr-TR" sz="2000" dirty="0">
                <a:latin typeface="Calibri "/>
                <a:ea typeface="Arial"/>
                <a:cs typeface="Arial"/>
                <a:sym typeface="Arial"/>
              </a:rPr>
              <a:t> → </a:t>
            </a:r>
            <a:r>
              <a:rPr lang="tr-TR" sz="2000" b="1" dirty="0" err="1">
                <a:latin typeface="Calibri "/>
                <a:ea typeface="Arial"/>
                <a:cs typeface="Arial"/>
                <a:sym typeface="Arial"/>
              </a:rPr>
              <a:t>Paper</a:t>
            </a:r>
            <a:r>
              <a:rPr lang="tr-TR" sz="2000" b="1" dirty="0">
                <a:latin typeface="Calibri "/>
                <a:ea typeface="Arial"/>
                <a:cs typeface="Arial"/>
                <a:sym typeface="Arial"/>
              </a:rPr>
              <a:t> </a:t>
            </a:r>
            <a:r>
              <a:rPr lang="tr-TR" sz="2000" b="1" dirty="0" err="1">
                <a:latin typeface="Calibri "/>
                <a:ea typeface="Arial"/>
                <a:cs typeface="Arial"/>
                <a:sym typeface="Arial"/>
              </a:rPr>
              <a:t>brochures</a:t>
            </a:r>
            <a:r>
              <a:rPr lang="tr-TR" sz="2000" b="1" dirty="0">
                <a:latin typeface="Calibri "/>
                <a:ea typeface="Arial"/>
                <a:cs typeface="Arial"/>
                <a:sym typeface="Arial"/>
              </a:rPr>
              <a:t>, </a:t>
            </a:r>
            <a:r>
              <a:rPr lang="tr-TR" sz="2000" b="1" dirty="0" err="1">
                <a:latin typeface="Calibri "/>
                <a:ea typeface="Arial"/>
                <a:cs typeface="Arial"/>
                <a:sym typeface="Arial"/>
              </a:rPr>
              <a:t>Text</a:t>
            </a:r>
            <a:r>
              <a:rPr lang="tr-TR" sz="2000" b="1" dirty="0">
                <a:latin typeface="Calibri "/>
                <a:ea typeface="Arial"/>
                <a:cs typeface="Arial"/>
                <a:sym typeface="Arial"/>
              </a:rPr>
              <a:t> file, </a:t>
            </a:r>
            <a:r>
              <a:rPr lang="tr-TR" sz="2000" b="1" dirty="0" err="1">
                <a:latin typeface="Calibri "/>
                <a:ea typeface="Arial"/>
                <a:cs typeface="Arial"/>
                <a:sym typeface="Arial"/>
              </a:rPr>
              <a:t>Website</a:t>
            </a:r>
            <a:r>
              <a:rPr lang="tr-TR" sz="2000" b="1" dirty="0">
                <a:latin typeface="Calibri "/>
                <a:ea typeface="Arial"/>
                <a:cs typeface="Arial"/>
                <a:sym typeface="Arial"/>
              </a:rPr>
              <a:t>, </a:t>
            </a:r>
            <a:r>
              <a:rPr lang="tr-TR" sz="2000" b="1" dirty="0" err="1">
                <a:latin typeface="Calibri "/>
                <a:ea typeface="Arial"/>
                <a:cs typeface="Arial"/>
                <a:sym typeface="Arial"/>
              </a:rPr>
              <a:t>Social</a:t>
            </a:r>
            <a:r>
              <a:rPr lang="tr-TR" sz="2000" b="1" dirty="0">
                <a:latin typeface="Calibri "/>
                <a:ea typeface="Arial"/>
                <a:cs typeface="Arial"/>
                <a:sym typeface="Arial"/>
              </a:rPr>
              <a:t> Media</a:t>
            </a:r>
          </a:p>
          <a:p>
            <a:pPr marL="0" marR="0" lvl="0" indent="0" algn="l" rtl="0">
              <a:spcBef>
                <a:spcPts val="0"/>
              </a:spcBef>
              <a:buSzPct val="25000"/>
              <a:buNone/>
            </a:pPr>
            <a:endParaRPr sz="2000" dirty="0">
              <a:latin typeface="Calibri "/>
              <a:ea typeface="Arial"/>
              <a:cs typeface="Arial"/>
              <a:sym typeface="Arial"/>
            </a:endParaRPr>
          </a:p>
          <a:p>
            <a:pPr marL="0" marR="0" lvl="0" indent="0" algn="l" rtl="0">
              <a:spcBef>
                <a:spcPts val="0"/>
              </a:spcBef>
              <a:buSzPct val="25000"/>
              <a:buNone/>
            </a:pPr>
            <a:r>
              <a:rPr lang="tr-TR" sz="2000" dirty="0" err="1">
                <a:latin typeface="Calibri "/>
                <a:ea typeface="Arial"/>
                <a:cs typeface="Arial"/>
                <a:sym typeface="Arial"/>
              </a:rPr>
              <a:t>Leading</a:t>
            </a:r>
            <a:r>
              <a:rPr lang="tr-TR" sz="2000" dirty="0">
                <a:latin typeface="Calibri "/>
                <a:ea typeface="Arial"/>
                <a:cs typeface="Arial"/>
                <a:sym typeface="Arial"/>
              </a:rPr>
              <a:t> </a:t>
            </a:r>
            <a:r>
              <a:rPr lang="tr-TR" sz="2000" dirty="0" err="1">
                <a:latin typeface="Calibri "/>
                <a:ea typeface="Arial"/>
                <a:cs typeface="Arial"/>
                <a:sym typeface="Arial"/>
              </a:rPr>
              <a:t>Organisation</a:t>
            </a:r>
            <a:r>
              <a:rPr lang="tr-TR" sz="2000" dirty="0">
                <a:latin typeface="Calibri "/>
                <a:ea typeface="Arial"/>
                <a:cs typeface="Arial"/>
                <a:sym typeface="Arial"/>
              </a:rPr>
              <a:t> → </a:t>
            </a:r>
            <a:r>
              <a:rPr lang="tr-TR" sz="2000" b="1" dirty="0">
                <a:latin typeface="Calibri "/>
                <a:ea typeface="Arial"/>
                <a:cs typeface="Arial"/>
                <a:sym typeface="Arial"/>
              </a:rPr>
              <a:t>CRIFFC</a:t>
            </a:r>
          </a:p>
          <a:p>
            <a:pPr marL="0" marR="0" lvl="0" indent="0" algn="l" rtl="0">
              <a:spcBef>
                <a:spcPts val="0"/>
              </a:spcBef>
              <a:buNone/>
            </a:pPr>
            <a:endParaRPr sz="2000" dirty="0">
              <a:latin typeface="Calibri "/>
              <a:ea typeface="Arial"/>
              <a:cs typeface="Arial"/>
              <a:sym typeface="Arial"/>
            </a:endParaRPr>
          </a:p>
          <a:p>
            <a:pPr lvl="0">
              <a:buSzPct val="25000"/>
            </a:pPr>
            <a:r>
              <a:rPr lang="tr-TR" sz="2000" dirty="0" err="1">
                <a:latin typeface="Calibri "/>
                <a:ea typeface="Arial"/>
                <a:cs typeface="Arial"/>
                <a:sym typeface="Arial"/>
              </a:rPr>
              <a:t>Participating</a:t>
            </a:r>
            <a:r>
              <a:rPr lang="tr-TR" sz="2000" dirty="0">
                <a:latin typeface="Calibri "/>
                <a:ea typeface="Arial"/>
                <a:cs typeface="Arial"/>
                <a:sym typeface="Arial"/>
              </a:rPr>
              <a:t> </a:t>
            </a:r>
            <a:r>
              <a:rPr lang="tr-TR" sz="2000" dirty="0" err="1">
                <a:latin typeface="Calibri "/>
                <a:ea typeface="Arial"/>
                <a:cs typeface="Arial"/>
                <a:sym typeface="Arial"/>
              </a:rPr>
              <a:t>Organisations</a:t>
            </a:r>
            <a:r>
              <a:rPr lang="tr-TR" sz="2000" dirty="0">
                <a:latin typeface="Calibri "/>
                <a:ea typeface="Arial"/>
                <a:cs typeface="Arial"/>
                <a:sym typeface="Arial"/>
              </a:rPr>
              <a:t> → </a:t>
            </a:r>
            <a:r>
              <a:rPr lang="tr-TR" sz="2000" b="1" dirty="0">
                <a:latin typeface="Calibri "/>
                <a:ea typeface="Arial"/>
                <a:cs typeface="Arial"/>
                <a:sym typeface="Arial"/>
              </a:rPr>
              <a:t>TARIMAS, CTC </a:t>
            </a:r>
            <a:r>
              <a:rPr lang="tr-TR" sz="2000" b="1" dirty="0" err="1">
                <a:latin typeface="Calibri "/>
                <a:ea typeface="Arial"/>
                <a:cs typeface="Arial"/>
                <a:sym typeface="Arial"/>
              </a:rPr>
              <a:t>and</a:t>
            </a:r>
            <a:r>
              <a:rPr lang="tr-TR" sz="2000" b="1" dirty="0">
                <a:latin typeface="Calibri "/>
                <a:ea typeface="Arial"/>
                <a:cs typeface="Arial"/>
                <a:sym typeface="Arial"/>
              </a:rPr>
              <a:t> TFTAK</a:t>
            </a:r>
          </a:p>
        </p:txBody>
      </p:sp>
      <p:pic>
        <p:nvPicPr>
          <p:cNvPr id="9" name="Resi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907" y="0"/>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tüm_log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8202" y="6296025"/>
            <a:ext cx="3395797"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388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3" name="Dikdörtgen 2"/>
          <p:cNvSpPr/>
          <p:nvPr/>
        </p:nvSpPr>
        <p:spPr>
          <a:xfrm>
            <a:off x="311596" y="2823051"/>
            <a:ext cx="8447638" cy="2739211"/>
          </a:xfrm>
          <a:prstGeom prst="rect">
            <a:avLst/>
          </a:prstGeom>
        </p:spPr>
        <p:txBody>
          <a:bodyPr wrap="square">
            <a:spAutoFit/>
          </a:bodyPr>
          <a:lstStyle/>
          <a:p>
            <a:pPr algn="just"/>
            <a:r>
              <a:rPr lang="en-US" sz="2200" dirty="0"/>
              <a:t>The main objective of this task is to inform target groups about GAP, regulations and certification procedures and precision farming technology. At first, related and necessary information</a:t>
            </a:r>
            <a:r>
              <a:rPr lang="tr-TR" sz="2200" dirty="0"/>
              <a:t> </a:t>
            </a:r>
            <a:r>
              <a:rPr lang="en-US" sz="2200" dirty="0"/>
              <a:t>and documents will be gathered and analyzed. Then, innovative, coherent and free-of-charge training material will be prepared.</a:t>
            </a:r>
            <a:endParaRPr lang="tr-TR" sz="2200" dirty="0"/>
          </a:p>
          <a:p>
            <a:pPr algn="just"/>
            <a:endParaRPr lang="tr-TR" sz="2200" dirty="0"/>
          </a:p>
          <a:p>
            <a:pPr algn="just"/>
            <a:r>
              <a:rPr lang="en-US" sz="2200" dirty="0"/>
              <a:t>It will be a good source for target groups. </a:t>
            </a:r>
            <a:endParaRPr lang="tr-TR" sz="2200" dirty="0"/>
          </a:p>
          <a:p>
            <a:endParaRPr lang="tr-TR" dirty="0"/>
          </a:p>
        </p:txBody>
      </p:sp>
      <p:sp>
        <p:nvSpPr>
          <p:cNvPr id="7" name="Dikdörtgen 6"/>
          <p:cNvSpPr/>
          <p:nvPr/>
        </p:nvSpPr>
        <p:spPr>
          <a:xfrm>
            <a:off x="7172461" y="239723"/>
            <a:ext cx="1685077" cy="461665"/>
          </a:xfrm>
          <a:prstGeom prst="rect">
            <a:avLst/>
          </a:prstGeom>
        </p:spPr>
        <p:txBody>
          <a:bodyPr wrap="none">
            <a:spAutoFit/>
          </a:bodyPr>
          <a:lstStyle/>
          <a:p>
            <a:r>
              <a:rPr lang="tr-TR" sz="2400" b="1" dirty="0">
                <a:solidFill>
                  <a:schemeClr val="accent6">
                    <a:lumMod val="75000"/>
                  </a:schemeClr>
                </a:solidFill>
                <a:latin typeface="Arial"/>
                <a:ea typeface="Arial"/>
                <a:cs typeface="Arial"/>
                <a:sym typeface="Arial"/>
              </a:rPr>
              <a:t>OUTPUT</a:t>
            </a:r>
            <a:r>
              <a:rPr lang="tr-TR" b="1" dirty="0">
                <a:solidFill>
                  <a:schemeClr val="accent6">
                    <a:lumMod val="75000"/>
                  </a:schemeClr>
                </a:solidFill>
                <a:latin typeface="Arial"/>
                <a:ea typeface="Arial"/>
                <a:cs typeface="Arial"/>
                <a:sym typeface="Arial"/>
              </a:rPr>
              <a:t> </a:t>
            </a:r>
            <a:r>
              <a:rPr lang="tr-TR" sz="2400" b="1" dirty="0">
                <a:solidFill>
                  <a:schemeClr val="accent6">
                    <a:lumMod val="75000"/>
                  </a:schemeClr>
                </a:solidFill>
                <a:latin typeface="Arial"/>
                <a:ea typeface="Arial"/>
                <a:cs typeface="Arial"/>
                <a:sym typeface="Arial"/>
              </a:rPr>
              <a:t>2</a:t>
            </a:r>
            <a:endParaRPr lang="tr-TR" sz="2400" dirty="0">
              <a:solidFill>
                <a:schemeClr val="accent6">
                  <a:lumMod val="75000"/>
                </a:schemeClr>
              </a:solidFill>
            </a:endParaRPr>
          </a:p>
        </p:txBody>
      </p:sp>
      <p:pic>
        <p:nvPicPr>
          <p:cNvPr id="1026" name="Picture 2" descr="good agricultural practice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365" y="1092933"/>
            <a:ext cx="3560618" cy="1400536"/>
          </a:xfrm>
          <a:prstGeom prst="rect">
            <a:avLst/>
          </a:prstGeom>
          <a:noFill/>
          <a:extLst>
            <a:ext uri="{909E8E84-426E-40DD-AFC4-6F175D3DCCD1}">
              <a14:hiddenFill xmlns:a14="http://schemas.microsoft.com/office/drawing/2010/main">
                <a:solidFill>
                  <a:srgbClr val="FFFFFF"/>
                </a:solidFill>
              </a14:hiddenFill>
            </a:ext>
          </a:extLst>
        </p:spPr>
      </p:pic>
      <p:pic>
        <p:nvPicPr>
          <p:cNvPr id="11" name="Resim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07" y="0"/>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tüm_logol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2898" y="6296025"/>
            <a:ext cx="3411102" cy="561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ecision farming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2944" y="1092933"/>
            <a:ext cx="3519997" cy="140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453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299545" y="1214800"/>
            <a:ext cx="8557993" cy="3539430"/>
          </a:xfrm>
          <a:prstGeom prst="rect">
            <a:avLst/>
          </a:prstGeom>
        </p:spPr>
        <p:txBody>
          <a:bodyPr wrap="square">
            <a:spAutoFit/>
          </a:bodyPr>
          <a:lstStyle/>
          <a:p>
            <a:endParaRPr lang="tr-TR" sz="2200" dirty="0"/>
          </a:p>
          <a:p>
            <a:r>
              <a:rPr lang="tr-TR" sz="2200" b="1" dirty="0" err="1">
                <a:latin typeface="Times New Roman" panose="02020603050405020304" pitchFamily="18" charset="0"/>
                <a:cs typeface="Times New Roman" panose="02020603050405020304" pitchFamily="18" charset="0"/>
              </a:rPr>
              <a:t>Expected</a:t>
            </a:r>
            <a:r>
              <a:rPr lang="tr-TR" sz="2200" b="1" dirty="0">
                <a:latin typeface="Times New Roman" panose="02020603050405020304" pitchFamily="18" charset="0"/>
                <a:cs typeface="Times New Roman" panose="02020603050405020304" pitchFamily="18" charset="0"/>
              </a:rPr>
              <a:t> </a:t>
            </a:r>
            <a:r>
              <a:rPr lang="tr-TR" sz="2200" b="1" dirty="0" err="1">
                <a:latin typeface="Times New Roman" panose="02020603050405020304" pitchFamily="18" charset="0"/>
                <a:cs typeface="Times New Roman" panose="02020603050405020304" pitchFamily="18" charset="0"/>
              </a:rPr>
              <a:t>impacts</a:t>
            </a:r>
            <a:r>
              <a:rPr lang="tr-TR" sz="2200" b="1" dirty="0">
                <a:latin typeface="Times New Roman" panose="02020603050405020304" pitchFamily="18" charset="0"/>
                <a:cs typeface="Times New Roman" panose="02020603050405020304" pitchFamily="18" charset="0"/>
              </a:rPr>
              <a:t>;</a:t>
            </a:r>
          </a:p>
          <a:p>
            <a:endParaRPr lang="tr-TR"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-Fall in the rejection rate of </a:t>
            </a:r>
            <a:r>
              <a:rPr lang="en-US" sz="2000" dirty="0" err="1">
                <a:latin typeface="Times New Roman" panose="02020603050405020304" pitchFamily="18" charset="0"/>
                <a:cs typeface="Times New Roman" panose="02020603050405020304" pitchFamily="18" charset="0"/>
              </a:rPr>
              <a:t>agri</a:t>
            </a:r>
            <a:r>
              <a:rPr lang="en-US" sz="2000" dirty="0">
                <a:latin typeface="Times New Roman" panose="02020603050405020304" pitchFamily="18" charset="0"/>
                <a:cs typeface="Times New Roman" panose="02020603050405020304" pitchFamily="18" charset="0"/>
              </a:rPr>
              <a:t>-food products due to non-compliance with the GAP standards in EU countries</a:t>
            </a:r>
          </a:p>
          <a:p>
            <a:r>
              <a:rPr lang="en-US" sz="2000" dirty="0">
                <a:latin typeface="Times New Roman" panose="02020603050405020304" pitchFamily="18" charset="0"/>
                <a:cs typeface="Times New Roman" panose="02020603050405020304" pitchFamily="18" charset="0"/>
              </a:rPr>
              <a:t>-Enhanced skills &amp; competence of the target groups about GAP and precision farming</a:t>
            </a:r>
          </a:p>
          <a:p>
            <a:r>
              <a:rPr lang="en-US" sz="2000" dirty="0">
                <a:latin typeface="Times New Roman" panose="02020603050405020304" pitchFamily="18" charset="0"/>
                <a:cs typeface="Times New Roman" panose="02020603050405020304" pitchFamily="18" charset="0"/>
              </a:rPr>
              <a:t>-Increased food safety and acceptance</a:t>
            </a:r>
          </a:p>
          <a:p>
            <a:r>
              <a:rPr lang="tr-TR" sz="2000" dirty="0">
                <a:latin typeface="Times New Roman" panose="02020603050405020304" pitchFamily="18" charset="0"/>
                <a:cs typeface="Times New Roman" panose="02020603050405020304" pitchFamily="18" charset="0"/>
              </a:rPr>
              <a:t>-</a:t>
            </a:r>
            <a:r>
              <a:rPr lang="tr-TR" sz="2000" dirty="0" err="1">
                <a:latin typeface="Times New Roman" panose="02020603050405020304" pitchFamily="18" charset="0"/>
                <a:cs typeface="Times New Roman" panose="02020603050405020304" pitchFamily="18" charset="0"/>
              </a:rPr>
              <a:t>Protection</a:t>
            </a:r>
            <a:r>
              <a:rPr lang="tr-TR" sz="2000" dirty="0">
                <a:latin typeface="Times New Roman" panose="02020603050405020304" pitchFamily="18" charset="0"/>
                <a:cs typeface="Times New Roman" panose="02020603050405020304" pitchFamily="18" charset="0"/>
              </a:rPr>
              <a:t> of </a:t>
            </a:r>
            <a:r>
              <a:rPr lang="tr-TR" sz="2000" dirty="0" err="1">
                <a:latin typeface="Times New Roman" panose="02020603050405020304" pitchFamily="18" charset="0"/>
                <a:cs typeface="Times New Roman" panose="02020603050405020304" pitchFamily="18" charset="0"/>
              </a:rPr>
              <a:t>consumer</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health</a:t>
            </a:r>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a:t>
            </a:r>
            <a:r>
              <a:rPr lang="tr-TR" sz="2000" dirty="0" err="1">
                <a:latin typeface="Times New Roman" panose="02020603050405020304" pitchFamily="18" charset="0"/>
                <a:cs typeface="Times New Roman" panose="02020603050405020304" pitchFamily="18" charset="0"/>
              </a:rPr>
              <a:t>Innovative</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farming</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practices</a:t>
            </a:r>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a:t>
            </a:r>
            <a:r>
              <a:rPr lang="tr-TR" sz="2000" dirty="0" err="1">
                <a:latin typeface="Times New Roman" panose="02020603050405020304" pitchFamily="18" charset="0"/>
                <a:cs typeface="Times New Roman" panose="02020603050405020304" pitchFamily="18" charset="0"/>
              </a:rPr>
              <a:t>Increasing</a:t>
            </a:r>
            <a:r>
              <a:rPr lang="tr-TR" sz="2000" dirty="0">
                <a:latin typeface="Times New Roman" panose="02020603050405020304" pitchFamily="18" charset="0"/>
                <a:cs typeface="Times New Roman" panose="02020603050405020304" pitchFamily="18" charset="0"/>
              </a:rPr>
              <a:t> self-</a:t>
            </a:r>
            <a:r>
              <a:rPr lang="tr-TR" sz="2000" dirty="0" err="1">
                <a:latin typeface="Times New Roman" panose="02020603050405020304" pitchFamily="18" charset="0"/>
                <a:cs typeface="Times New Roman" panose="02020603050405020304" pitchFamily="18" charset="0"/>
              </a:rPr>
              <a:t>confidence</a:t>
            </a:r>
            <a:r>
              <a:rPr lang="tr-TR" sz="2000" dirty="0">
                <a:latin typeface="Times New Roman" panose="02020603050405020304" pitchFamily="18" charset="0"/>
                <a:cs typeface="Times New Roman" panose="02020603050405020304" pitchFamily="18" charset="0"/>
              </a:rPr>
              <a:t> of </a:t>
            </a:r>
            <a:r>
              <a:rPr lang="tr-TR" sz="2000" dirty="0" err="1">
                <a:latin typeface="Times New Roman" panose="02020603050405020304" pitchFamily="18" charset="0"/>
                <a:cs typeface="Times New Roman" panose="02020603050405020304" pitchFamily="18" charset="0"/>
              </a:rPr>
              <a:t>youth</a:t>
            </a:r>
            <a:endParaRPr lang="tr-TR" sz="2000" dirty="0">
              <a:latin typeface="Times New Roman" panose="02020603050405020304" pitchFamily="18" charset="0"/>
              <a:cs typeface="Times New Roman" panose="02020603050405020304" pitchFamily="18" charset="0"/>
            </a:endParaRPr>
          </a:p>
        </p:txBody>
      </p:sp>
      <p:sp>
        <p:nvSpPr>
          <p:cNvPr id="7" name="Dikdörtgen 6"/>
          <p:cNvSpPr/>
          <p:nvPr/>
        </p:nvSpPr>
        <p:spPr>
          <a:xfrm>
            <a:off x="7172461" y="239723"/>
            <a:ext cx="1685077" cy="461665"/>
          </a:xfrm>
          <a:prstGeom prst="rect">
            <a:avLst/>
          </a:prstGeom>
        </p:spPr>
        <p:txBody>
          <a:bodyPr wrap="none">
            <a:spAutoFit/>
          </a:bodyPr>
          <a:lstStyle/>
          <a:p>
            <a:r>
              <a:rPr lang="tr-TR" sz="2400" b="1" dirty="0">
                <a:solidFill>
                  <a:schemeClr val="accent6">
                    <a:lumMod val="75000"/>
                  </a:schemeClr>
                </a:solidFill>
                <a:latin typeface="Arial"/>
                <a:ea typeface="Arial"/>
                <a:cs typeface="Arial"/>
                <a:sym typeface="Arial"/>
              </a:rPr>
              <a:t>OUTPUT</a:t>
            </a:r>
            <a:r>
              <a:rPr lang="tr-TR" b="1" dirty="0">
                <a:solidFill>
                  <a:schemeClr val="accent6">
                    <a:lumMod val="75000"/>
                  </a:schemeClr>
                </a:solidFill>
                <a:latin typeface="Arial"/>
                <a:ea typeface="Arial"/>
                <a:cs typeface="Arial"/>
                <a:sym typeface="Arial"/>
              </a:rPr>
              <a:t> </a:t>
            </a:r>
            <a:r>
              <a:rPr lang="tr-TR" sz="2400" b="1" dirty="0">
                <a:solidFill>
                  <a:schemeClr val="accent6">
                    <a:lumMod val="75000"/>
                  </a:schemeClr>
                </a:solidFill>
                <a:latin typeface="Arial"/>
                <a:ea typeface="Arial"/>
                <a:cs typeface="Arial"/>
                <a:sym typeface="Arial"/>
              </a:rPr>
              <a:t>2</a:t>
            </a:r>
            <a:endParaRPr lang="tr-TR" sz="2400" dirty="0">
              <a:solidFill>
                <a:schemeClr val="accent6">
                  <a:lumMod val="75000"/>
                </a:schemeClr>
              </a:solidFill>
            </a:endParaRPr>
          </a:p>
        </p:txBody>
      </p:sp>
      <p:pic>
        <p:nvPicPr>
          <p:cNvPr id="8" name="Resi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907" y="0"/>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üm_log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4756" y="6296025"/>
            <a:ext cx="3409244" cy="5619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OOD SAFETY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00" y="3552914"/>
            <a:ext cx="2867377" cy="197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110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7172461" y="239723"/>
            <a:ext cx="1705916" cy="461665"/>
          </a:xfrm>
          <a:prstGeom prst="rect">
            <a:avLst/>
          </a:prstGeom>
        </p:spPr>
        <p:txBody>
          <a:bodyPr wrap="none">
            <a:spAutoFit/>
          </a:bodyPr>
          <a:lstStyle/>
          <a:p>
            <a:r>
              <a:rPr lang="tr-TR" sz="2400" b="1" dirty="0">
                <a:solidFill>
                  <a:schemeClr val="accent6">
                    <a:lumMod val="75000"/>
                  </a:schemeClr>
                </a:solidFill>
                <a:latin typeface="Arial"/>
                <a:ea typeface="Arial"/>
                <a:cs typeface="Arial"/>
                <a:sym typeface="Arial"/>
              </a:rPr>
              <a:t>OUTPUT 3</a:t>
            </a:r>
            <a:endParaRPr lang="tr-TR" sz="2400" b="1" dirty="0">
              <a:solidFill>
                <a:schemeClr val="accent6">
                  <a:lumMod val="75000"/>
                </a:schemeClr>
              </a:solidFill>
              <a:latin typeface="Arial"/>
              <a:ea typeface="Arial"/>
              <a:cs typeface="Arial"/>
            </a:endParaRPr>
          </a:p>
        </p:txBody>
      </p:sp>
      <p:sp>
        <p:nvSpPr>
          <p:cNvPr id="3" name="Dikdörtgen 2"/>
          <p:cNvSpPr/>
          <p:nvPr/>
        </p:nvSpPr>
        <p:spPr>
          <a:xfrm>
            <a:off x="795355" y="1198208"/>
            <a:ext cx="7736181" cy="430887"/>
          </a:xfrm>
          <a:prstGeom prst="rect">
            <a:avLst/>
          </a:prstGeom>
        </p:spPr>
        <p:txBody>
          <a:bodyPr wrap="square">
            <a:spAutoFit/>
          </a:bodyPr>
          <a:lstStyle/>
          <a:p>
            <a:pPr algn="ctr"/>
            <a:r>
              <a:rPr lang="tr-TR" sz="2200" b="1" dirty="0" err="1">
                <a:solidFill>
                  <a:schemeClr val="accent1">
                    <a:lumMod val="75000"/>
                  </a:schemeClr>
                </a:solidFill>
                <a:latin typeface="Times New Roman" panose="02020603050405020304" pitchFamily="18" charset="0"/>
                <a:cs typeface="Times New Roman" panose="02020603050405020304" pitchFamily="18" charset="0"/>
              </a:rPr>
              <a:t>Agri-Food</a:t>
            </a:r>
            <a:r>
              <a:rPr lang="tr-TR" sz="2200" b="1" dirty="0">
                <a:solidFill>
                  <a:schemeClr val="accent1">
                    <a:lumMod val="75000"/>
                  </a:schemeClr>
                </a:solidFill>
                <a:latin typeface="Times New Roman" panose="02020603050405020304" pitchFamily="18" charset="0"/>
                <a:cs typeface="Times New Roman" panose="02020603050405020304" pitchFamily="18" charset="0"/>
              </a:rPr>
              <a:t> Marketing Training </a:t>
            </a:r>
            <a:r>
              <a:rPr lang="tr-TR" sz="2200" b="1" dirty="0" err="1">
                <a:solidFill>
                  <a:schemeClr val="accent1">
                    <a:lumMod val="75000"/>
                  </a:schemeClr>
                </a:solidFill>
                <a:latin typeface="Times New Roman" panose="02020603050405020304" pitchFamily="18" charset="0"/>
                <a:cs typeface="Times New Roman" panose="02020603050405020304" pitchFamily="18" charset="0"/>
              </a:rPr>
              <a:t>Material</a:t>
            </a:r>
            <a:endParaRPr lang="tr-TR" sz="2200" b="1" dirty="0">
              <a:solidFill>
                <a:schemeClr val="accent1">
                  <a:lumMod val="75000"/>
                </a:schemeClr>
              </a:solidFill>
              <a:latin typeface="Times New Roman" panose="02020603050405020304" pitchFamily="18" charset="0"/>
              <a:ea typeface="Arial"/>
              <a:cs typeface="Times New Roman" panose="02020603050405020304" pitchFamily="18" charset="0"/>
            </a:endParaRPr>
          </a:p>
        </p:txBody>
      </p:sp>
      <p:sp>
        <p:nvSpPr>
          <p:cNvPr id="8" name="Shape 110"/>
          <p:cNvSpPr/>
          <p:nvPr/>
        </p:nvSpPr>
        <p:spPr>
          <a:xfrm>
            <a:off x="254639" y="1924257"/>
            <a:ext cx="8623738" cy="3794996"/>
          </a:xfrm>
          <a:prstGeom prst="rect">
            <a:avLst/>
          </a:prstGeom>
          <a:solidFill>
            <a:srgbClr val="E1FFE1"/>
          </a:solidFill>
          <a:ln>
            <a:noFill/>
          </a:ln>
        </p:spPr>
        <p:txBody>
          <a:bodyPr wrap="square" lIns="91425" tIns="45700" rIns="91425" bIns="45700" anchor="t" anchorCtr="0">
            <a:noAutofit/>
          </a:bodyPr>
          <a:lstStyle/>
          <a:p>
            <a:pPr marL="0" marR="0" lvl="0" indent="0" algn="l" rtl="0">
              <a:spcBef>
                <a:spcPts val="0"/>
              </a:spcBef>
              <a:buNone/>
            </a:pPr>
            <a:endParaRPr sz="2000" b="1" dirty="0">
              <a:latin typeface="Arial"/>
              <a:ea typeface="Arial"/>
              <a:cs typeface="Arial"/>
              <a:sym typeface="Arial"/>
            </a:endParaRPr>
          </a:p>
          <a:p>
            <a:pPr>
              <a:buSzPct val="25000"/>
            </a:pPr>
            <a:r>
              <a:rPr lang="tr-TR" sz="2000" dirty="0" err="1">
                <a:latin typeface="Calibri "/>
                <a:ea typeface="Arial"/>
                <a:cs typeface="Arial"/>
                <a:sym typeface="Arial"/>
              </a:rPr>
              <a:t>Planned</a:t>
            </a:r>
            <a:r>
              <a:rPr lang="tr-TR" sz="2000" dirty="0">
                <a:latin typeface="Calibri "/>
                <a:ea typeface="Arial"/>
                <a:cs typeface="Arial"/>
                <a:sym typeface="Arial"/>
              </a:rPr>
              <a:t> time </a:t>
            </a:r>
            <a:r>
              <a:rPr lang="tr-TR" sz="2000" dirty="0" err="1">
                <a:latin typeface="Calibri "/>
                <a:ea typeface="Arial"/>
                <a:cs typeface="Arial"/>
                <a:sym typeface="Arial"/>
              </a:rPr>
              <a:t>interval</a:t>
            </a:r>
            <a:r>
              <a:rPr lang="tr-TR" sz="2000" dirty="0">
                <a:latin typeface="Calibri "/>
                <a:ea typeface="Calibri"/>
                <a:cs typeface="Calibri"/>
                <a:sym typeface="Calibri"/>
              </a:rPr>
              <a:t> </a:t>
            </a:r>
            <a:r>
              <a:rPr lang="tr-TR" sz="2000" dirty="0">
                <a:latin typeface="Calibri "/>
                <a:ea typeface="Arial"/>
                <a:cs typeface="Arial"/>
                <a:sym typeface="Arial"/>
              </a:rPr>
              <a:t>→</a:t>
            </a:r>
            <a:r>
              <a:rPr lang="tr-TR" sz="2000" dirty="0">
                <a:latin typeface="Calibri "/>
                <a:ea typeface="Calibri"/>
                <a:cs typeface="Calibri"/>
                <a:sym typeface="Calibri"/>
              </a:rPr>
              <a:t> </a:t>
            </a:r>
            <a:r>
              <a:rPr lang="tr-TR" sz="2000" b="1" dirty="0">
                <a:latin typeface="Calibri "/>
                <a:ea typeface="Calibri"/>
                <a:cs typeface="Calibri"/>
                <a:sym typeface="Calibri"/>
              </a:rPr>
              <a:t>01.07.2020-28.02.2021 (8 </a:t>
            </a:r>
            <a:r>
              <a:rPr lang="tr-TR" sz="2000" b="1" dirty="0" err="1">
                <a:latin typeface="Calibri "/>
                <a:ea typeface="Calibri"/>
                <a:cs typeface="Calibri"/>
                <a:sym typeface="Calibri"/>
              </a:rPr>
              <a:t>months</a:t>
            </a:r>
            <a:r>
              <a:rPr lang="tr-TR" sz="2000" b="1" dirty="0">
                <a:latin typeface="Calibri "/>
                <a:ea typeface="Calibri"/>
                <a:cs typeface="Calibri"/>
                <a:sym typeface="Calibri"/>
              </a:rPr>
              <a:t>)</a:t>
            </a:r>
          </a:p>
          <a:p>
            <a:pPr>
              <a:buSzPct val="25000"/>
            </a:pPr>
            <a:endParaRPr lang="tr-TR" sz="2000" b="1" dirty="0">
              <a:latin typeface="Calibri "/>
              <a:ea typeface="Arial"/>
              <a:cs typeface="Arial"/>
              <a:sym typeface="Arial"/>
            </a:endParaRPr>
          </a:p>
          <a:p>
            <a:pPr>
              <a:buSzPct val="25000"/>
            </a:pPr>
            <a:r>
              <a:rPr lang="tr-TR" sz="2000" dirty="0" err="1">
                <a:latin typeface="Calibri "/>
                <a:ea typeface="Arial"/>
                <a:cs typeface="Arial"/>
                <a:sym typeface="Arial"/>
              </a:rPr>
              <a:t>Number</a:t>
            </a:r>
            <a:r>
              <a:rPr lang="tr-TR" sz="2000" dirty="0">
                <a:latin typeface="Calibri "/>
                <a:ea typeface="Arial"/>
                <a:cs typeface="Arial"/>
                <a:sym typeface="Arial"/>
              </a:rPr>
              <a:t> of </a:t>
            </a:r>
            <a:r>
              <a:rPr lang="tr-TR" sz="2000" dirty="0" err="1">
                <a:latin typeface="Calibri "/>
                <a:ea typeface="Arial"/>
                <a:cs typeface="Arial"/>
                <a:sym typeface="Arial"/>
              </a:rPr>
              <a:t>working</a:t>
            </a:r>
            <a:r>
              <a:rPr lang="tr-TR" sz="2000" dirty="0">
                <a:latin typeface="Calibri "/>
                <a:ea typeface="Arial"/>
                <a:cs typeface="Arial"/>
                <a:sym typeface="Arial"/>
              </a:rPr>
              <a:t> </a:t>
            </a:r>
            <a:r>
              <a:rPr lang="tr-TR" sz="2000" dirty="0" err="1">
                <a:latin typeface="Calibri "/>
                <a:ea typeface="Arial"/>
                <a:cs typeface="Arial"/>
                <a:sym typeface="Arial"/>
              </a:rPr>
              <a:t>days</a:t>
            </a:r>
            <a:r>
              <a:rPr lang="tr-TR" sz="2000" b="1" dirty="0">
                <a:latin typeface="Calibri "/>
                <a:ea typeface="Arial"/>
                <a:cs typeface="Arial"/>
                <a:sym typeface="Arial"/>
              </a:rPr>
              <a:t>: 105</a:t>
            </a:r>
          </a:p>
          <a:p>
            <a:pPr marL="0" marR="0" lvl="0" indent="0" algn="l" rtl="0">
              <a:spcBef>
                <a:spcPts val="0"/>
              </a:spcBef>
              <a:buNone/>
            </a:pPr>
            <a:endParaRPr sz="2000" dirty="0">
              <a:latin typeface="Calibri "/>
              <a:ea typeface="Arial"/>
              <a:cs typeface="Arial"/>
              <a:sym typeface="Arial"/>
            </a:endParaRPr>
          </a:p>
          <a:p>
            <a:pPr marL="0" marR="0" lvl="0" indent="0" algn="l" rtl="0">
              <a:spcBef>
                <a:spcPts val="0"/>
              </a:spcBef>
              <a:buSzPct val="25000"/>
              <a:buNone/>
            </a:pPr>
            <a:r>
              <a:rPr lang="tr-TR" sz="2000" dirty="0" err="1">
                <a:latin typeface="Calibri "/>
                <a:ea typeface="Arial"/>
                <a:cs typeface="Arial"/>
                <a:sym typeface="Arial"/>
              </a:rPr>
              <a:t>Medias</a:t>
            </a:r>
            <a:r>
              <a:rPr lang="tr-TR" sz="2000" dirty="0">
                <a:latin typeface="Calibri "/>
                <a:ea typeface="Arial"/>
                <a:cs typeface="Arial"/>
                <a:sym typeface="Arial"/>
              </a:rPr>
              <a:t>  → </a:t>
            </a:r>
            <a:r>
              <a:rPr lang="tr-TR" sz="2000" b="1" dirty="0" err="1">
                <a:latin typeface="Calibri "/>
                <a:ea typeface="Arial"/>
                <a:cs typeface="Arial"/>
                <a:sym typeface="Arial"/>
              </a:rPr>
              <a:t>Paper</a:t>
            </a:r>
            <a:r>
              <a:rPr lang="tr-TR" sz="2000" b="1" dirty="0">
                <a:latin typeface="Calibri "/>
                <a:ea typeface="Arial"/>
                <a:cs typeface="Arial"/>
                <a:sym typeface="Arial"/>
              </a:rPr>
              <a:t> </a:t>
            </a:r>
            <a:r>
              <a:rPr lang="tr-TR" sz="2000" b="1" dirty="0" err="1">
                <a:latin typeface="Calibri "/>
                <a:ea typeface="Arial"/>
                <a:cs typeface="Arial"/>
                <a:sym typeface="Arial"/>
              </a:rPr>
              <a:t>brochures</a:t>
            </a:r>
            <a:r>
              <a:rPr lang="tr-TR" sz="2000" b="1" dirty="0">
                <a:latin typeface="Calibri "/>
                <a:ea typeface="Arial"/>
                <a:cs typeface="Arial"/>
                <a:sym typeface="Arial"/>
              </a:rPr>
              <a:t>, </a:t>
            </a:r>
            <a:r>
              <a:rPr lang="tr-TR" sz="2000" b="1" dirty="0" err="1">
                <a:latin typeface="Calibri "/>
                <a:ea typeface="Arial"/>
                <a:cs typeface="Arial"/>
                <a:sym typeface="Arial"/>
              </a:rPr>
              <a:t>Text</a:t>
            </a:r>
            <a:r>
              <a:rPr lang="tr-TR" sz="2000" b="1" dirty="0">
                <a:latin typeface="Calibri "/>
                <a:ea typeface="Arial"/>
                <a:cs typeface="Arial"/>
                <a:sym typeface="Arial"/>
              </a:rPr>
              <a:t> file, </a:t>
            </a:r>
            <a:r>
              <a:rPr lang="tr-TR" sz="2000" b="1" dirty="0" err="1">
                <a:latin typeface="Calibri "/>
                <a:ea typeface="Arial"/>
                <a:cs typeface="Arial"/>
                <a:sym typeface="Arial"/>
              </a:rPr>
              <a:t>Website</a:t>
            </a:r>
            <a:r>
              <a:rPr lang="tr-TR" sz="2000" b="1" dirty="0">
                <a:latin typeface="Calibri "/>
                <a:ea typeface="Arial"/>
                <a:cs typeface="Arial"/>
                <a:sym typeface="Arial"/>
              </a:rPr>
              <a:t>, </a:t>
            </a:r>
            <a:r>
              <a:rPr lang="tr-TR" sz="2000" b="1" dirty="0" err="1">
                <a:latin typeface="Calibri "/>
                <a:ea typeface="Arial"/>
                <a:cs typeface="Arial"/>
                <a:sym typeface="Arial"/>
              </a:rPr>
              <a:t>Social</a:t>
            </a:r>
            <a:r>
              <a:rPr lang="tr-TR" sz="2000" b="1" dirty="0">
                <a:latin typeface="Calibri "/>
                <a:ea typeface="Arial"/>
                <a:cs typeface="Arial"/>
                <a:sym typeface="Arial"/>
              </a:rPr>
              <a:t> Media </a:t>
            </a:r>
          </a:p>
          <a:p>
            <a:pPr marL="0" marR="0" lvl="0" indent="0" algn="l" rtl="0">
              <a:spcBef>
                <a:spcPts val="0"/>
              </a:spcBef>
              <a:buNone/>
            </a:pPr>
            <a:endParaRPr sz="2000" dirty="0">
              <a:latin typeface="Calibri "/>
              <a:ea typeface="Arial"/>
              <a:cs typeface="Arial"/>
              <a:sym typeface="Arial"/>
            </a:endParaRPr>
          </a:p>
          <a:p>
            <a:pPr lvl="0">
              <a:buSzPct val="25000"/>
            </a:pPr>
            <a:r>
              <a:rPr lang="tr-TR" sz="2000" dirty="0" err="1">
                <a:latin typeface="Calibri "/>
                <a:ea typeface="Arial"/>
                <a:cs typeface="Arial"/>
                <a:sym typeface="Arial"/>
              </a:rPr>
              <a:t>Leading</a:t>
            </a:r>
            <a:r>
              <a:rPr lang="tr-TR" sz="2000" dirty="0">
                <a:latin typeface="Calibri "/>
                <a:ea typeface="Arial"/>
                <a:cs typeface="Arial"/>
                <a:sym typeface="Arial"/>
              </a:rPr>
              <a:t> </a:t>
            </a:r>
            <a:r>
              <a:rPr lang="tr-TR" sz="2000" dirty="0" err="1">
                <a:latin typeface="Calibri "/>
                <a:ea typeface="Arial"/>
                <a:cs typeface="Arial"/>
                <a:sym typeface="Arial"/>
              </a:rPr>
              <a:t>Organisation</a:t>
            </a:r>
            <a:r>
              <a:rPr lang="tr-TR" sz="2000" dirty="0">
                <a:latin typeface="Calibri "/>
                <a:ea typeface="Arial"/>
                <a:cs typeface="Arial"/>
                <a:sym typeface="Arial"/>
              </a:rPr>
              <a:t> → </a:t>
            </a:r>
            <a:r>
              <a:rPr lang="tr-TR" b="1" dirty="0">
                <a:latin typeface="Calibri "/>
                <a:ea typeface="Arial"/>
                <a:cs typeface="Arial"/>
                <a:sym typeface="Arial"/>
              </a:rPr>
              <a:t>TARIM AS</a:t>
            </a:r>
          </a:p>
          <a:p>
            <a:pPr lvl="0">
              <a:buSzPct val="25000"/>
            </a:pPr>
            <a:endParaRPr b="1" dirty="0">
              <a:latin typeface="Calibri "/>
              <a:ea typeface="Arial"/>
              <a:cs typeface="Arial"/>
              <a:sym typeface="Arial"/>
            </a:endParaRPr>
          </a:p>
          <a:p>
            <a:pPr>
              <a:buSzPct val="25000"/>
            </a:pPr>
            <a:r>
              <a:rPr lang="tr-TR" sz="2000" dirty="0" err="1">
                <a:latin typeface="Calibri "/>
                <a:ea typeface="Arial"/>
                <a:cs typeface="Arial"/>
                <a:sym typeface="Arial"/>
              </a:rPr>
              <a:t>Participating</a:t>
            </a:r>
            <a:r>
              <a:rPr lang="tr-TR" sz="2000" dirty="0">
                <a:latin typeface="Calibri "/>
                <a:ea typeface="Arial"/>
                <a:cs typeface="Arial"/>
                <a:sym typeface="Arial"/>
              </a:rPr>
              <a:t> </a:t>
            </a:r>
            <a:r>
              <a:rPr lang="tr-TR" sz="2000" dirty="0" err="1">
                <a:latin typeface="Calibri "/>
                <a:ea typeface="Arial"/>
                <a:cs typeface="Arial"/>
                <a:sym typeface="Arial"/>
              </a:rPr>
              <a:t>Organisations</a:t>
            </a:r>
            <a:r>
              <a:rPr lang="tr-TR" sz="2000" dirty="0">
                <a:latin typeface="Calibri "/>
                <a:ea typeface="Arial"/>
                <a:cs typeface="Arial"/>
                <a:sym typeface="Arial"/>
              </a:rPr>
              <a:t> → </a:t>
            </a:r>
            <a:r>
              <a:rPr lang="pt-BR" sz="2000" b="1" dirty="0">
                <a:latin typeface="Calibri "/>
                <a:ea typeface="Arial"/>
                <a:cs typeface="Arial"/>
                <a:sym typeface="Arial"/>
              </a:rPr>
              <a:t>CTC,</a:t>
            </a:r>
            <a:r>
              <a:rPr lang="tr-TR" sz="2000" b="1" dirty="0">
                <a:latin typeface="Calibri "/>
                <a:ea typeface="Arial"/>
                <a:cs typeface="Arial"/>
                <a:sym typeface="Arial"/>
              </a:rPr>
              <a:t> CRIFFC </a:t>
            </a:r>
            <a:r>
              <a:rPr lang="tr-TR" sz="2000" b="1" dirty="0" err="1">
                <a:latin typeface="Calibri "/>
                <a:ea typeface="Arial"/>
                <a:cs typeface="Arial"/>
                <a:sym typeface="Arial"/>
              </a:rPr>
              <a:t>and</a:t>
            </a:r>
            <a:r>
              <a:rPr lang="tr-TR" sz="2000" b="1" dirty="0">
                <a:latin typeface="Calibri "/>
                <a:ea typeface="Arial"/>
                <a:cs typeface="Arial"/>
                <a:sym typeface="Arial"/>
              </a:rPr>
              <a:t> TFTAK</a:t>
            </a:r>
            <a:endParaRPr sz="2000" dirty="0">
              <a:latin typeface="Arial"/>
              <a:ea typeface="Arial"/>
              <a:cs typeface="Arial"/>
              <a:sym typeface="Arial"/>
            </a:endParaRPr>
          </a:p>
        </p:txBody>
      </p:sp>
      <p:pic>
        <p:nvPicPr>
          <p:cNvPr id="9" name="Resi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907" y="0"/>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tüm_log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6414" y="6296025"/>
            <a:ext cx="3387586"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239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3" name="Dikdörtgen 2"/>
          <p:cNvSpPr/>
          <p:nvPr/>
        </p:nvSpPr>
        <p:spPr>
          <a:xfrm>
            <a:off x="251168" y="1614624"/>
            <a:ext cx="5294630" cy="4708981"/>
          </a:xfrm>
          <a:prstGeom prst="rect">
            <a:avLst/>
          </a:prstGeom>
        </p:spPr>
        <p:txBody>
          <a:bodyPr wrap="square">
            <a:spAutoFit/>
          </a:bodyPr>
          <a:lstStyle/>
          <a:p>
            <a:pPr algn="just"/>
            <a:r>
              <a:rPr lang="en-US" sz="2000" dirty="0" err="1">
                <a:latin typeface="Times New Roman" panose="02020603050405020304" pitchFamily="18" charset="0"/>
                <a:cs typeface="Times New Roman" panose="02020603050405020304" pitchFamily="18" charset="0"/>
              </a:rPr>
              <a:t>Agri</a:t>
            </a:r>
            <a:r>
              <a:rPr lang="en-US" sz="2000" dirty="0">
                <a:latin typeface="Times New Roman" panose="02020603050405020304" pitchFamily="18" charset="0"/>
                <a:cs typeface="Times New Roman" panose="02020603050405020304" pitchFamily="18" charset="0"/>
              </a:rPr>
              <a:t>-food marketing covers the services involved in moving an </a:t>
            </a:r>
            <a:r>
              <a:rPr lang="en-US" sz="2000" dirty="0" err="1">
                <a:latin typeface="Times New Roman" panose="02020603050405020304" pitchFamily="18" charset="0"/>
                <a:cs typeface="Times New Roman" panose="02020603050405020304" pitchFamily="18" charset="0"/>
              </a:rPr>
              <a:t>agri</a:t>
            </a:r>
            <a:r>
              <a:rPr lang="en-US" sz="2000" dirty="0">
                <a:latin typeface="Times New Roman" panose="02020603050405020304" pitchFamily="18" charset="0"/>
                <a:cs typeface="Times New Roman" panose="02020603050405020304" pitchFamily="18" charset="0"/>
              </a:rPr>
              <a:t>-food product from the farm to the consumer. Especially small-scale producers in Europe are facing problems during</a:t>
            </a:r>
            <a:r>
              <a:rPr lang="tr-T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marketing their food products. Hence, farmers and food manufacturers should increase their knowledge about marketing strategies, channels and regulations, and they should follow</a:t>
            </a:r>
            <a:r>
              <a:rPr lang="tr-TR"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consumer trends to cope with these challenges.</a:t>
            </a:r>
            <a:endParaRPr lang="tr-TR" sz="2000" dirty="0">
              <a:latin typeface="Times New Roman" panose="02020603050405020304" pitchFamily="18" charset="0"/>
              <a:cs typeface="Times New Roman" panose="02020603050405020304" pitchFamily="18" charset="0"/>
            </a:endParaRPr>
          </a:p>
          <a:p>
            <a:pPr algn="just"/>
            <a:endParaRPr lang="en-US" sz="2000" b="1"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Any food to be sold in the EU must meet requirements of regulations in terms of production, control and labeling.</a:t>
            </a:r>
            <a:endParaRPr lang="tr-TR" sz="2000" b="1" dirty="0">
              <a:latin typeface="Times New Roman" panose="02020603050405020304" pitchFamily="18" charset="0"/>
              <a:cs typeface="Times New Roman" panose="02020603050405020304" pitchFamily="18" charset="0"/>
            </a:endParaRPr>
          </a:p>
          <a:p>
            <a:endParaRPr lang="en-US" sz="2000" b="1" dirty="0"/>
          </a:p>
          <a:p>
            <a:endParaRPr lang="en-US" sz="2000" b="1" dirty="0">
              <a:solidFill>
                <a:srgbClr val="00B050"/>
              </a:solidFill>
            </a:endParaRPr>
          </a:p>
        </p:txBody>
      </p:sp>
      <p:sp>
        <p:nvSpPr>
          <p:cNvPr id="7" name="Dikdörtgen 6"/>
          <p:cNvSpPr/>
          <p:nvPr/>
        </p:nvSpPr>
        <p:spPr>
          <a:xfrm>
            <a:off x="7172461" y="239723"/>
            <a:ext cx="1705916" cy="461665"/>
          </a:xfrm>
          <a:prstGeom prst="rect">
            <a:avLst/>
          </a:prstGeom>
        </p:spPr>
        <p:txBody>
          <a:bodyPr wrap="none">
            <a:spAutoFit/>
          </a:bodyPr>
          <a:lstStyle/>
          <a:p>
            <a:r>
              <a:rPr lang="tr-TR" sz="2400" b="1" dirty="0">
                <a:solidFill>
                  <a:schemeClr val="accent6">
                    <a:lumMod val="75000"/>
                  </a:schemeClr>
                </a:solidFill>
                <a:latin typeface="Arial"/>
                <a:ea typeface="Arial"/>
                <a:cs typeface="Arial"/>
                <a:sym typeface="Arial"/>
              </a:rPr>
              <a:t>OUTPUT 3</a:t>
            </a:r>
            <a:endParaRPr lang="tr-TR" sz="2400" b="1" dirty="0">
              <a:solidFill>
                <a:schemeClr val="accent6">
                  <a:lumMod val="75000"/>
                </a:schemeClr>
              </a:solidFill>
              <a:latin typeface="Arial"/>
              <a:ea typeface="Arial"/>
              <a:cs typeface="Arial"/>
            </a:endParaRPr>
          </a:p>
        </p:txBody>
      </p:sp>
      <p:pic>
        <p:nvPicPr>
          <p:cNvPr id="2050" name="Picture 2" descr="agricultural marketing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6414" y="1741205"/>
            <a:ext cx="3121963" cy="1858330"/>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907" y="0"/>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tüm_logol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9190" y="6296025"/>
            <a:ext cx="3454809" cy="5619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packaginglaw.com/sites/default/files/News_Article_Photo_%27Regulations%27_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8940" y="3969114"/>
            <a:ext cx="3209437" cy="1748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286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3" name="Dikdörtgen 2"/>
          <p:cNvSpPr/>
          <p:nvPr/>
        </p:nvSpPr>
        <p:spPr>
          <a:xfrm>
            <a:off x="374645" y="1574629"/>
            <a:ext cx="8362955" cy="3816429"/>
          </a:xfrm>
          <a:prstGeom prst="rect">
            <a:avLst/>
          </a:prstGeom>
        </p:spPr>
        <p:txBody>
          <a:bodyPr wrap="square">
            <a:spAutoFit/>
          </a:bodyPr>
          <a:lstStyle/>
          <a:p>
            <a:pPr algn="just"/>
            <a:endParaRPr lang="tr-TR" sz="2200" b="1" dirty="0"/>
          </a:p>
          <a:p>
            <a:pPr algn="just"/>
            <a:r>
              <a:rPr lang="tr-TR" sz="2000" b="1" dirty="0" err="1">
                <a:latin typeface="Times New Roman" panose="02020603050405020304" pitchFamily="18" charset="0"/>
                <a:cs typeface="Times New Roman" panose="02020603050405020304" pitchFamily="18" charset="0"/>
              </a:rPr>
              <a:t>Expected</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impacts</a:t>
            </a:r>
            <a:r>
              <a:rPr lang="tr-TR" sz="2000" b="1" dirty="0">
                <a:latin typeface="Times New Roman" panose="02020603050405020304" pitchFamily="18" charset="0"/>
                <a:cs typeface="Times New Roman" panose="02020603050405020304" pitchFamily="18" charset="0"/>
              </a:rPr>
              <a:t>:</a:t>
            </a:r>
          </a:p>
          <a:p>
            <a:endParaRPr lang="tr-TR"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 decrease in the rejection of </a:t>
            </a:r>
            <a:r>
              <a:rPr lang="en-US" sz="2000" dirty="0" err="1">
                <a:latin typeface="Times New Roman" panose="02020603050405020304" pitchFamily="18" charset="0"/>
                <a:cs typeface="Times New Roman" panose="02020603050405020304" pitchFamily="18" charset="0"/>
              </a:rPr>
              <a:t>agri</a:t>
            </a:r>
            <a:r>
              <a:rPr lang="en-US" sz="2000" dirty="0">
                <a:latin typeface="Times New Roman" panose="02020603050405020304" pitchFamily="18" charset="0"/>
                <a:cs typeface="Times New Roman" panose="02020603050405020304" pitchFamily="18" charset="0"/>
              </a:rPr>
              <a:t>-food products due to not meeting the marketing standards</a:t>
            </a:r>
            <a:endParaRPr lang="tr-TR"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-Increased competence of target groups and trainers related to the </a:t>
            </a:r>
            <a:r>
              <a:rPr lang="en-US" sz="2000" dirty="0" err="1">
                <a:latin typeface="Times New Roman" panose="02020603050405020304" pitchFamily="18" charset="0"/>
                <a:cs typeface="Times New Roman" panose="02020603050405020304" pitchFamily="18" charset="0"/>
              </a:rPr>
              <a:t>agri</a:t>
            </a:r>
            <a:r>
              <a:rPr lang="en-US" sz="2000" dirty="0">
                <a:latin typeface="Times New Roman" panose="02020603050405020304" pitchFamily="18" charset="0"/>
                <a:cs typeface="Times New Roman" panose="02020603050405020304" pitchFamily="18" charset="0"/>
              </a:rPr>
              <a:t>-food marketing</a:t>
            </a:r>
            <a:endParaRPr lang="tr-TR"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-Increased awareness in terms of consumer </a:t>
            </a:r>
            <a:r>
              <a:rPr lang="en-US" sz="2000" dirty="0" err="1">
                <a:latin typeface="Times New Roman" panose="02020603050405020304" pitchFamily="18" charset="0"/>
                <a:cs typeface="Times New Roman" panose="02020603050405020304" pitchFamily="18" charset="0"/>
              </a:rPr>
              <a:t>behaviour</a:t>
            </a:r>
            <a:r>
              <a:rPr lang="en-US" sz="2000" dirty="0">
                <a:latin typeface="Times New Roman" panose="02020603050405020304" pitchFamily="18" charset="0"/>
                <a:cs typeface="Times New Roman" panose="02020603050405020304" pitchFamily="18" charset="0"/>
              </a:rPr>
              <a:t> and trends</a:t>
            </a:r>
            <a:endParaRPr lang="tr-TR"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-Increased self-confidence of future </a:t>
            </a:r>
            <a:r>
              <a:rPr lang="en-US" sz="2000" dirty="0" err="1">
                <a:latin typeface="Times New Roman" panose="02020603050405020304" pitchFamily="18" charset="0"/>
                <a:cs typeface="Times New Roman" panose="02020603050405020304" pitchFamily="18" charset="0"/>
              </a:rPr>
              <a:t>agri</a:t>
            </a:r>
            <a:r>
              <a:rPr lang="en-US" sz="2000" dirty="0">
                <a:latin typeface="Times New Roman" panose="02020603050405020304" pitchFamily="18" charset="0"/>
                <a:cs typeface="Times New Roman" panose="02020603050405020304" pitchFamily="18" charset="0"/>
              </a:rPr>
              <a:t>-food entrepreneurs</a:t>
            </a:r>
            <a:endParaRPr lang="tr-TR" sz="2000" b="1" dirty="0">
              <a:latin typeface="Times New Roman" panose="02020603050405020304" pitchFamily="18" charset="0"/>
              <a:cs typeface="Times New Roman" panose="02020603050405020304" pitchFamily="18" charset="0"/>
            </a:endParaRPr>
          </a:p>
        </p:txBody>
      </p:sp>
      <p:sp>
        <p:nvSpPr>
          <p:cNvPr id="7" name="Dikdörtgen 6"/>
          <p:cNvSpPr/>
          <p:nvPr/>
        </p:nvSpPr>
        <p:spPr>
          <a:xfrm>
            <a:off x="7172461" y="239723"/>
            <a:ext cx="1705916" cy="461665"/>
          </a:xfrm>
          <a:prstGeom prst="rect">
            <a:avLst/>
          </a:prstGeom>
        </p:spPr>
        <p:txBody>
          <a:bodyPr wrap="none">
            <a:spAutoFit/>
          </a:bodyPr>
          <a:lstStyle/>
          <a:p>
            <a:r>
              <a:rPr lang="tr-TR" sz="2400" b="1" dirty="0">
                <a:solidFill>
                  <a:schemeClr val="accent6">
                    <a:lumMod val="75000"/>
                  </a:schemeClr>
                </a:solidFill>
                <a:latin typeface="Arial"/>
                <a:ea typeface="Arial"/>
                <a:cs typeface="Arial"/>
                <a:sym typeface="Arial"/>
              </a:rPr>
              <a:t>OUTPUT 3</a:t>
            </a:r>
            <a:endParaRPr lang="tr-TR" sz="2400" b="1" dirty="0">
              <a:solidFill>
                <a:schemeClr val="accent6">
                  <a:lumMod val="75000"/>
                </a:schemeClr>
              </a:solidFill>
              <a:latin typeface="Arial"/>
              <a:ea typeface="Arial"/>
              <a:cs typeface="Arial"/>
            </a:endParaRPr>
          </a:p>
        </p:txBody>
      </p:sp>
      <p:pic>
        <p:nvPicPr>
          <p:cNvPr id="8" name="Resim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97"/>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üm_logol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3874" y="6296025"/>
            <a:ext cx="3320125" cy="5619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gricultural marketing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018" y="941362"/>
            <a:ext cx="2429581" cy="1266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4406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7172461" y="239723"/>
            <a:ext cx="1705916" cy="461665"/>
          </a:xfrm>
          <a:prstGeom prst="rect">
            <a:avLst/>
          </a:prstGeom>
        </p:spPr>
        <p:txBody>
          <a:bodyPr wrap="none">
            <a:spAutoFit/>
          </a:bodyPr>
          <a:lstStyle/>
          <a:p>
            <a:r>
              <a:rPr lang="tr-TR" sz="2400" b="1" dirty="0">
                <a:solidFill>
                  <a:schemeClr val="accent6">
                    <a:lumMod val="75000"/>
                  </a:schemeClr>
                </a:solidFill>
                <a:latin typeface="Arial"/>
                <a:ea typeface="Arial"/>
                <a:cs typeface="Arial"/>
                <a:sym typeface="Arial"/>
              </a:rPr>
              <a:t>OUTPUT 4</a:t>
            </a:r>
            <a:endParaRPr lang="tr-TR" sz="2400" b="1" dirty="0">
              <a:solidFill>
                <a:schemeClr val="accent6">
                  <a:lumMod val="75000"/>
                </a:schemeClr>
              </a:solidFill>
              <a:latin typeface="Arial"/>
              <a:ea typeface="Arial"/>
              <a:cs typeface="Arial"/>
            </a:endParaRPr>
          </a:p>
        </p:txBody>
      </p:sp>
      <p:sp>
        <p:nvSpPr>
          <p:cNvPr id="8" name="Shape 110"/>
          <p:cNvSpPr/>
          <p:nvPr/>
        </p:nvSpPr>
        <p:spPr>
          <a:xfrm>
            <a:off x="223546" y="2023125"/>
            <a:ext cx="8623738" cy="3794996"/>
          </a:xfrm>
          <a:prstGeom prst="rect">
            <a:avLst/>
          </a:prstGeom>
          <a:solidFill>
            <a:srgbClr val="E1FFE1"/>
          </a:solidFill>
          <a:ln>
            <a:noFill/>
          </a:ln>
        </p:spPr>
        <p:txBody>
          <a:bodyPr wrap="square" lIns="91425" tIns="45700" rIns="91425" bIns="45700" anchor="t" anchorCtr="0">
            <a:noAutofit/>
          </a:bodyPr>
          <a:lstStyle/>
          <a:p>
            <a:pPr marL="0" marR="0" lvl="0" indent="0" algn="l" rtl="0">
              <a:spcBef>
                <a:spcPts val="0"/>
              </a:spcBef>
              <a:buNone/>
            </a:pPr>
            <a:endParaRPr sz="2000" b="1" dirty="0">
              <a:latin typeface="Arial"/>
              <a:ea typeface="Arial"/>
              <a:cs typeface="Arial"/>
              <a:sym typeface="Arial"/>
            </a:endParaRPr>
          </a:p>
          <a:p>
            <a:pPr>
              <a:buSzPct val="25000"/>
            </a:pPr>
            <a:r>
              <a:rPr lang="tr-TR" sz="2000" dirty="0" err="1">
                <a:latin typeface="Calibri "/>
                <a:ea typeface="Arial"/>
                <a:cs typeface="Arial"/>
                <a:sym typeface="Arial"/>
              </a:rPr>
              <a:t>Planned</a:t>
            </a:r>
            <a:r>
              <a:rPr lang="tr-TR" sz="2000" dirty="0">
                <a:latin typeface="Calibri "/>
                <a:ea typeface="Arial"/>
                <a:cs typeface="Arial"/>
                <a:sym typeface="Arial"/>
              </a:rPr>
              <a:t> time </a:t>
            </a:r>
            <a:r>
              <a:rPr lang="tr-TR" sz="2000" dirty="0" err="1">
                <a:latin typeface="Calibri "/>
                <a:ea typeface="Arial"/>
                <a:cs typeface="Arial"/>
                <a:sym typeface="Arial"/>
              </a:rPr>
              <a:t>interval</a:t>
            </a:r>
            <a:r>
              <a:rPr lang="tr-TR" sz="2000" dirty="0">
                <a:latin typeface="Calibri "/>
                <a:ea typeface="Calibri"/>
                <a:cs typeface="Calibri"/>
                <a:sym typeface="Calibri"/>
              </a:rPr>
              <a:t>  </a:t>
            </a:r>
            <a:r>
              <a:rPr lang="tr-TR" sz="2000" dirty="0">
                <a:latin typeface="Calibri "/>
                <a:ea typeface="Arial"/>
                <a:cs typeface="Arial"/>
                <a:sym typeface="Arial"/>
              </a:rPr>
              <a:t>→</a:t>
            </a:r>
            <a:r>
              <a:rPr lang="tr-TR" sz="2000" dirty="0">
                <a:latin typeface="Calibri "/>
                <a:ea typeface="Calibri"/>
                <a:cs typeface="Calibri"/>
                <a:sym typeface="Calibri"/>
              </a:rPr>
              <a:t> </a:t>
            </a:r>
            <a:r>
              <a:rPr lang="tr-TR" sz="2000" b="1" dirty="0">
                <a:latin typeface="Calibri "/>
                <a:ea typeface="Calibri"/>
                <a:cs typeface="Calibri"/>
                <a:sym typeface="Calibri"/>
              </a:rPr>
              <a:t>01.07.2020-28.02.2021 (8 </a:t>
            </a:r>
            <a:r>
              <a:rPr lang="tr-TR" sz="2000" b="1" dirty="0" err="1">
                <a:latin typeface="Calibri "/>
                <a:ea typeface="Arial"/>
                <a:cs typeface="Arial"/>
                <a:sym typeface="Arial"/>
              </a:rPr>
              <a:t>Months</a:t>
            </a:r>
            <a:r>
              <a:rPr lang="tr-TR" sz="2000" b="1" dirty="0">
                <a:latin typeface="Calibri "/>
                <a:ea typeface="Arial"/>
                <a:cs typeface="Arial"/>
                <a:sym typeface="Arial"/>
              </a:rPr>
              <a:t>)</a:t>
            </a:r>
          </a:p>
          <a:p>
            <a:pPr>
              <a:buSzPct val="25000"/>
            </a:pPr>
            <a:endParaRPr lang="tr-TR" sz="2000" b="1" dirty="0">
              <a:latin typeface="Calibri "/>
              <a:ea typeface="Arial"/>
              <a:cs typeface="Arial"/>
              <a:sym typeface="Arial"/>
            </a:endParaRPr>
          </a:p>
          <a:p>
            <a:pPr>
              <a:buSzPct val="25000"/>
            </a:pPr>
            <a:r>
              <a:rPr lang="tr-TR" sz="2000" dirty="0" err="1">
                <a:latin typeface="Calibri "/>
                <a:ea typeface="Arial"/>
                <a:cs typeface="Arial"/>
                <a:sym typeface="Arial"/>
              </a:rPr>
              <a:t>Number</a:t>
            </a:r>
            <a:r>
              <a:rPr lang="tr-TR" sz="2000" dirty="0">
                <a:latin typeface="Calibri "/>
                <a:ea typeface="Arial"/>
                <a:cs typeface="Arial"/>
                <a:sym typeface="Arial"/>
              </a:rPr>
              <a:t> of </a:t>
            </a:r>
            <a:r>
              <a:rPr lang="tr-TR" sz="2000" dirty="0" err="1">
                <a:latin typeface="Calibri "/>
                <a:ea typeface="Arial"/>
                <a:cs typeface="Arial"/>
                <a:sym typeface="Arial"/>
              </a:rPr>
              <a:t>working</a:t>
            </a:r>
            <a:r>
              <a:rPr lang="tr-TR" sz="2000" dirty="0">
                <a:latin typeface="Calibri "/>
                <a:ea typeface="Arial"/>
                <a:cs typeface="Arial"/>
                <a:sym typeface="Arial"/>
              </a:rPr>
              <a:t> </a:t>
            </a:r>
            <a:r>
              <a:rPr lang="tr-TR" sz="2000" dirty="0" err="1">
                <a:latin typeface="Calibri "/>
                <a:ea typeface="Arial"/>
                <a:cs typeface="Arial"/>
                <a:sym typeface="Arial"/>
              </a:rPr>
              <a:t>days</a:t>
            </a:r>
            <a:r>
              <a:rPr lang="tr-TR" sz="2000" b="1" dirty="0">
                <a:latin typeface="Calibri "/>
                <a:ea typeface="Arial"/>
                <a:cs typeface="Arial"/>
                <a:sym typeface="Arial"/>
              </a:rPr>
              <a:t>: 105</a:t>
            </a:r>
          </a:p>
          <a:p>
            <a:pPr marL="0" marR="0" lvl="0" indent="0" algn="l" rtl="0">
              <a:spcBef>
                <a:spcPts val="0"/>
              </a:spcBef>
              <a:buNone/>
            </a:pPr>
            <a:endParaRPr sz="2000" dirty="0">
              <a:latin typeface="Calibri "/>
              <a:ea typeface="Arial"/>
              <a:cs typeface="Arial"/>
              <a:sym typeface="Arial"/>
            </a:endParaRPr>
          </a:p>
          <a:p>
            <a:pPr marL="0" marR="0" lvl="0" indent="0" algn="l" rtl="0">
              <a:spcBef>
                <a:spcPts val="0"/>
              </a:spcBef>
              <a:buSzPct val="25000"/>
              <a:buNone/>
            </a:pPr>
            <a:r>
              <a:rPr lang="tr-TR" sz="2000" dirty="0" err="1">
                <a:latin typeface="Calibri "/>
                <a:ea typeface="Arial"/>
                <a:cs typeface="Arial"/>
                <a:sym typeface="Arial"/>
              </a:rPr>
              <a:t>Medias</a:t>
            </a:r>
            <a:r>
              <a:rPr lang="tr-TR" sz="2000" dirty="0">
                <a:latin typeface="Calibri "/>
                <a:ea typeface="Arial"/>
                <a:cs typeface="Arial"/>
                <a:sym typeface="Arial"/>
              </a:rPr>
              <a:t> → </a:t>
            </a:r>
            <a:r>
              <a:rPr lang="tr-TR" sz="2000" b="1" dirty="0" err="1">
                <a:latin typeface="Calibri "/>
                <a:ea typeface="Arial"/>
                <a:cs typeface="Arial"/>
                <a:sym typeface="Arial"/>
              </a:rPr>
              <a:t>Paper</a:t>
            </a:r>
            <a:r>
              <a:rPr lang="tr-TR" sz="2000" b="1" dirty="0">
                <a:latin typeface="Calibri "/>
                <a:ea typeface="Arial"/>
                <a:cs typeface="Arial"/>
                <a:sym typeface="Arial"/>
              </a:rPr>
              <a:t> </a:t>
            </a:r>
            <a:r>
              <a:rPr lang="tr-TR" sz="2000" b="1" dirty="0" err="1">
                <a:latin typeface="Calibri "/>
                <a:ea typeface="Arial"/>
                <a:cs typeface="Arial"/>
                <a:sym typeface="Arial"/>
              </a:rPr>
              <a:t>brochures</a:t>
            </a:r>
            <a:r>
              <a:rPr lang="tr-TR" sz="2000" b="1" dirty="0">
                <a:latin typeface="Calibri "/>
                <a:ea typeface="Arial"/>
                <a:cs typeface="Arial"/>
                <a:sym typeface="Arial"/>
              </a:rPr>
              <a:t>, </a:t>
            </a:r>
            <a:r>
              <a:rPr lang="tr-TR" sz="2000" b="1" dirty="0" err="1">
                <a:latin typeface="Calibri "/>
                <a:ea typeface="Arial"/>
                <a:cs typeface="Arial"/>
                <a:sym typeface="Arial"/>
              </a:rPr>
              <a:t>Text</a:t>
            </a:r>
            <a:r>
              <a:rPr lang="tr-TR" sz="2000" b="1" dirty="0">
                <a:latin typeface="Calibri "/>
                <a:ea typeface="Arial"/>
                <a:cs typeface="Arial"/>
                <a:sym typeface="Arial"/>
              </a:rPr>
              <a:t> file, </a:t>
            </a:r>
            <a:r>
              <a:rPr lang="tr-TR" sz="2000" b="1" dirty="0" err="1">
                <a:latin typeface="Calibri "/>
                <a:ea typeface="Arial"/>
                <a:cs typeface="Arial"/>
                <a:sym typeface="Arial"/>
              </a:rPr>
              <a:t>Social</a:t>
            </a:r>
            <a:r>
              <a:rPr lang="tr-TR" sz="2000" b="1" dirty="0">
                <a:latin typeface="Calibri "/>
                <a:ea typeface="Arial"/>
                <a:cs typeface="Arial"/>
                <a:sym typeface="Arial"/>
              </a:rPr>
              <a:t> </a:t>
            </a:r>
            <a:r>
              <a:rPr lang="tr-TR" sz="2000" b="1" dirty="0" err="1">
                <a:latin typeface="Calibri "/>
                <a:ea typeface="Arial"/>
                <a:cs typeface="Arial"/>
                <a:sym typeface="Arial"/>
              </a:rPr>
              <a:t>media</a:t>
            </a:r>
            <a:r>
              <a:rPr lang="tr-TR" sz="2000" b="1" dirty="0">
                <a:latin typeface="Calibri "/>
                <a:ea typeface="Arial"/>
                <a:cs typeface="Arial"/>
                <a:sym typeface="Arial"/>
              </a:rPr>
              <a:t>, </a:t>
            </a:r>
            <a:r>
              <a:rPr lang="tr-TR" sz="2000" b="1" dirty="0" err="1">
                <a:latin typeface="Calibri "/>
                <a:ea typeface="Arial"/>
                <a:cs typeface="Arial"/>
                <a:sym typeface="Arial"/>
              </a:rPr>
              <a:t>Website</a:t>
            </a:r>
            <a:endParaRPr lang="tr-TR" sz="2000" b="1" dirty="0">
              <a:latin typeface="Calibri "/>
              <a:ea typeface="Arial"/>
              <a:cs typeface="Arial"/>
              <a:sym typeface="Arial"/>
            </a:endParaRPr>
          </a:p>
          <a:p>
            <a:pPr marL="0" marR="0" lvl="0" indent="0" algn="l" rtl="0">
              <a:spcBef>
                <a:spcPts val="0"/>
              </a:spcBef>
              <a:buNone/>
            </a:pPr>
            <a:endParaRPr sz="2000" dirty="0">
              <a:latin typeface="Calibri "/>
              <a:ea typeface="Arial"/>
              <a:cs typeface="Arial"/>
              <a:sym typeface="Arial"/>
            </a:endParaRPr>
          </a:p>
          <a:p>
            <a:pPr lvl="0">
              <a:buSzPct val="25000"/>
            </a:pPr>
            <a:r>
              <a:rPr lang="tr-TR" sz="2000" dirty="0" err="1">
                <a:latin typeface="Calibri "/>
                <a:ea typeface="Arial"/>
                <a:cs typeface="Arial"/>
                <a:sym typeface="Arial"/>
              </a:rPr>
              <a:t>Leading</a:t>
            </a:r>
            <a:r>
              <a:rPr lang="tr-TR" sz="2000" dirty="0">
                <a:latin typeface="Calibri "/>
                <a:ea typeface="Arial"/>
                <a:cs typeface="Arial"/>
                <a:sym typeface="Arial"/>
              </a:rPr>
              <a:t> </a:t>
            </a:r>
            <a:r>
              <a:rPr lang="tr-TR" sz="2000" dirty="0" err="1">
                <a:latin typeface="Calibri "/>
                <a:ea typeface="Arial"/>
                <a:cs typeface="Arial"/>
                <a:sym typeface="Arial"/>
              </a:rPr>
              <a:t>Organisation</a:t>
            </a:r>
            <a:r>
              <a:rPr lang="tr-TR" sz="2000" dirty="0">
                <a:latin typeface="Calibri "/>
                <a:ea typeface="Arial"/>
                <a:cs typeface="Arial"/>
                <a:sym typeface="Arial"/>
              </a:rPr>
              <a:t> → </a:t>
            </a:r>
            <a:r>
              <a:rPr lang="tr-TR" b="1" dirty="0">
                <a:latin typeface="Calibri "/>
                <a:ea typeface="Arial"/>
                <a:cs typeface="Arial"/>
                <a:sym typeface="Arial"/>
              </a:rPr>
              <a:t>TARIM AS</a:t>
            </a:r>
          </a:p>
          <a:p>
            <a:pPr lvl="0">
              <a:buSzPct val="25000"/>
            </a:pPr>
            <a:endParaRPr b="1" dirty="0">
              <a:latin typeface="Calibri "/>
              <a:ea typeface="Arial"/>
              <a:cs typeface="Arial"/>
              <a:sym typeface="Arial"/>
            </a:endParaRPr>
          </a:p>
          <a:p>
            <a:pPr>
              <a:buSzPct val="25000"/>
            </a:pPr>
            <a:r>
              <a:rPr lang="tr-TR" sz="2000" dirty="0" err="1">
                <a:latin typeface="Calibri "/>
                <a:ea typeface="Arial"/>
                <a:cs typeface="Arial"/>
                <a:sym typeface="Arial"/>
              </a:rPr>
              <a:t>Participating</a:t>
            </a:r>
            <a:r>
              <a:rPr lang="tr-TR" sz="2000" dirty="0">
                <a:latin typeface="Calibri "/>
                <a:ea typeface="Arial"/>
                <a:cs typeface="Arial"/>
                <a:sym typeface="Arial"/>
              </a:rPr>
              <a:t> </a:t>
            </a:r>
            <a:r>
              <a:rPr lang="tr-TR" sz="2000" dirty="0" err="1">
                <a:latin typeface="Calibri "/>
                <a:ea typeface="Arial"/>
                <a:cs typeface="Arial"/>
                <a:sym typeface="Arial"/>
              </a:rPr>
              <a:t>Organisations</a:t>
            </a:r>
            <a:r>
              <a:rPr lang="tr-TR" sz="2000" dirty="0">
                <a:latin typeface="Calibri "/>
                <a:ea typeface="Arial"/>
                <a:cs typeface="Arial"/>
                <a:sym typeface="Arial"/>
              </a:rPr>
              <a:t> → </a:t>
            </a:r>
            <a:r>
              <a:rPr lang="pt-BR" sz="2000" b="1" dirty="0">
                <a:latin typeface="Calibri "/>
                <a:ea typeface="Arial"/>
                <a:cs typeface="Arial"/>
                <a:sym typeface="Arial"/>
              </a:rPr>
              <a:t>CTC,</a:t>
            </a:r>
            <a:r>
              <a:rPr lang="tr-TR" sz="2000" b="1" dirty="0">
                <a:latin typeface="Calibri "/>
                <a:ea typeface="Arial"/>
                <a:cs typeface="Arial"/>
                <a:sym typeface="Arial"/>
              </a:rPr>
              <a:t>CRIFFC </a:t>
            </a:r>
            <a:r>
              <a:rPr lang="tr-TR" sz="2000" b="1" dirty="0" err="1">
                <a:latin typeface="Calibri "/>
                <a:ea typeface="Arial"/>
                <a:cs typeface="Arial"/>
                <a:sym typeface="Arial"/>
              </a:rPr>
              <a:t>and</a:t>
            </a:r>
            <a:r>
              <a:rPr lang="tr-TR" sz="2000" b="1" dirty="0">
                <a:latin typeface="Calibri "/>
                <a:ea typeface="Arial"/>
                <a:cs typeface="Arial"/>
                <a:sym typeface="Arial"/>
              </a:rPr>
              <a:t> TFTAK</a:t>
            </a:r>
            <a:endParaRPr sz="2000" dirty="0">
              <a:latin typeface="Arial"/>
              <a:ea typeface="Arial"/>
              <a:cs typeface="Arial"/>
              <a:sym typeface="Arial"/>
            </a:endParaRPr>
          </a:p>
        </p:txBody>
      </p:sp>
      <p:pic>
        <p:nvPicPr>
          <p:cNvPr id="9" name="Resi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197"/>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tüm_log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3874" y="6296025"/>
            <a:ext cx="3320125" cy="56197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563847" y="1137843"/>
            <a:ext cx="6461572" cy="430887"/>
          </a:xfrm>
          <a:prstGeom prst="rect">
            <a:avLst/>
          </a:prstGeom>
        </p:spPr>
        <p:txBody>
          <a:bodyPr wrap="square">
            <a:spAutoFit/>
          </a:bodyPr>
          <a:lstStyle/>
          <a:p>
            <a:r>
              <a:rPr lang="tr-TR" sz="2200" b="1" dirty="0" err="1">
                <a:solidFill>
                  <a:schemeClr val="accent1">
                    <a:lumMod val="75000"/>
                  </a:schemeClr>
                </a:solidFill>
                <a:latin typeface="Times New Roman" panose="02020603050405020304" pitchFamily="18" charset="0"/>
                <a:cs typeface="Times New Roman" panose="02020603050405020304" pitchFamily="18" charset="0"/>
              </a:rPr>
              <a:t>Agricultural</a:t>
            </a:r>
            <a:r>
              <a:rPr lang="tr-TR" sz="2200" b="1" dirty="0">
                <a:solidFill>
                  <a:schemeClr val="accent1">
                    <a:lumMod val="75000"/>
                  </a:schemeClr>
                </a:solidFill>
                <a:latin typeface="Times New Roman" panose="02020603050405020304" pitchFamily="18" charset="0"/>
                <a:cs typeface="Times New Roman" panose="02020603050405020304" pitchFamily="18" charset="0"/>
              </a:rPr>
              <a:t> </a:t>
            </a:r>
            <a:r>
              <a:rPr lang="tr-TR" sz="2200" b="1" dirty="0" err="1">
                <a:solidFill>
                  <a:schemeClr val="accent1">
                    <a:lumMod val="75000"/>
                  </a:schemeClr>
                </a:solidFill>
                <a:latin typeface="Times New Roman" panose="02020603050405020304" pitchFamily="18" charset="0"/>
                <a:cs typeface="Times New Roman" panose="02020603050405020304" pitchFamily="18" charset="0"/>
              </a:rPr>
              <a:t>Entrepreneurship</a:t>
            </a:r>
            <a:r>
              <a:rPr lang="tr-TR" sz="2200" b="1" dirty="0">
                <a:solidFill>
                  <a:schemeClr val="accent1">
                    <a:lumMod val="75000"/>
                  </a:schemeClr>
                </a:solidFill>
                <a:latin typeface="Times New Roman" panose="02020603050405020304" pitchFamily="18" charset="0"/>
                <a:cs typeface="Times New Roman" panose="02020603050405020304" pitchFamily="18" charset="0"/>
              </a:rPr>
              <a:t> Training </a:t>
            </a:r>
            <a:r>
              <a:rPr lang="tr-TR" sz="2200" b="1" dirty="0" err="1">
                <a:solidFill>
                  <a:schemeClr val="accent1">
                    <a:lumMod val="75000"/>
                  </a:schemeClr>
                </a:solidFill>
                <a:latin typeface="Times New Roman" panose="02020603050405020304" pitchFamily="18" charset="0"/>
                <a:cs typeface="Times New Roman" panose="02020603050405020304" pitchFamily="18" charset="0"/>
              </a:rPr>
              <a:t>Material</a:t>
            </a:r>
            <a:endParaRPr lang="tr-TR" sz="22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703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3" name="Dikdörtgen 2"/>
          <p:cNvSpPr/>
          <p:nvPr/>
        </p:nvSpPr>
        <p:spPr>
          <a:xfrm>
            <a:off x="352916" y="1860320"/>
            <a:ext cx="8364998" cy="3046988"/>
          </a:xfrm>
          <a:prstGeom prst="rect">
            <a:avLst/>
          </a:prstGeom>
        </p:spPr>
        <p:txBody>
          <a:bodyPr wrap="square">
            <a:spAutoFit/>
          </a:bodyPr>
          <a:lstStyle/>
          <a:p>
            <a:pPr algn="just"/>
            <a:r>
              <a:rPr lang="en-US" sz="2400" dirty="0"/>
              <a:t>The </a:t>
            </a:r>
            <a:r>
              <a:rPr lang="en-US" sz="2400" dirty="0" err="1"/>
              <a:t>programme</a:t>
            </a:r>
            <a:r>
              <a:rPr lang="en-US" sz="2400" dirty="0"/>
              <a:t> guide describes </a:t>
            </a:r>
            <a:r>
              <a:rPr lang="en-US" sz="2400" b="1" dirty="0"/>
              <a:t>intellectual outputs</a:t>
            </a:r>
            <a:r>
              <a:rPr lang="tr-TR" sz="2400" b="1" dirty="0"/>
              <a:t> (</a:t>
            </a:r>
            <a:r>
              <a:rPr lang="tr-TR" sz="2400" b="1" dirty="0" err="1"/>
              <a:t>IOs</a:t>
            </a:r>
            <a:r>
              <a:rPr lang="tr-TR" sz="2400" b="1" dirty="0"/>
              <a:t>)</a:t>
            </a:r>
            <a:r>
              <a:rPr lang="en-US" sz="2400" b="1" dirty="0"/>
              <a:t> </a:t>
            </a:r>
            <a:r>
              <a:rPr lang="en-US" sz="2400" dirty="0"/>
              <a:t>as ‘tangible deliverables of the project’</a:t>
            </a:r>
            <a:r>
              <a:rPr lang="tr-TR" sz="2400" dirty="0"/>
              <a:t>.</a:t>
            </a:r>
          </a:p>
          <a:p>
            <a:pPr algn="just"/>
            <a:endParaRPr lang="tr-TR" sz="2400" dirty="0"/>
          </a:p>
          <a:p>
            <a:pPr algn="just"/>
            <a:r>
              <a:rPr lang="en-US" sz="2400" dirty="0"/>
              <a:t>Intellectual outputs are an extra opportunity (and funding) for projects aiming at a certain impact on a larger target group, within or beyond the partnership</a:t>
            </a:r>
            <a:r>
              <a:rPr lang="tr-TR" sz="2400" dirty="0"/>
              <a:t>.</a:t>
            </a:r>
            <a:r>
              <a:rPr lang="en-US" sz="2400" dirty="0"/>
              <a:t> If this impact requires the creation of material then IOs should come in as project outcomes.</a:t>
            </a:r>
            <a:endParaRPr lang="tr-TR" sz="2400" dirty="0"/>
          </a:p>
          <a:p>
            <a:pPr algn="just"/>
            <a:endParaRPr lang="tr-TR" sz="2400" dirty="0"/>
          </a:p>
        </p:txBody>
      </p:sp>
      <p:sp>
        <p:nvSpPr>
          <p:cNvPr id="5" name="Dikdörtgen 4"/>
          <p:cNvSpPr/>
          <p:nvPr/>
        </p:nvSpPr>
        <p:spPr>
          <a:xfrm>
            <a:off x="6041717" y="173928"/>
            <a:ext cx="2733184" cy="461665"/>
          </a:xfrm>
          <a:prstGeom prst="rect">
            <a:avLst/>
          </a:prstGeom>
        </p:spPr>
        <p:txBody>
          <a:bodyPr wrap="none">
            <a:spAutoFit/>
          </a:bodyPr>
          <a:lstStyle/>
          <a:p>
            <a:r>
              <a:rPr lang="tr-TR" sz="2400" b="1" dirty="0" err="1">
                <a:solidFill>
                  <a:srgbClr val="0070C0"/>
                </a:solidFill>
              </a:rPr>
              <a:t>Intellectual</a:t>
            </a:r>
            <a:r>
              <a:rPr lang="tr-TR" sz="2400" b="1" dirty="0">
                <a:solidFill>
                  <a:srgbClr val="0070C0"/>
                </a:solidFill>
              </a:rPr>
              <a:t> </a:t>
            </a:r>
            <a:r>
              <a:rPr lang="tr-TR" sz="2400" b="1" dirty="0" err="1">
                <a:solidFill>
                  <a:srgbClr val="0070C0"/>
                </a:solidFill>
              </a:rPr>
              <a:t>Outputs</a:t>
            </a:r>
            <a:endParaRPr lang="tr-TR" sz="2400" b="1" dirty="0">
              <a:solidFill>
                <a:srgbClr val="0070C0"/>
              </a:solidFill>
            </a:endParaRPr>
          </a:p>
        </p:txBody>
      </p:sp>
      <p:pic>
        <p:nvPicPr>
          <p:cNvPr id="7" name="Picture 6" descr="tüm_log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4822" y="6220179"/>
            <a:ext cx="3179178" cy="637822"/>
          </a:xfrm>
          <a:prstGeom prst="rect">
            <a:avLst/>
          </a:prstGeom>
          <a:noFill/>
          <a:extLst>
            <a:ext uri="{909E8E84-426E-40DD-AFC4-6F175D3DCCD1}">
              <a14:hiddenFill xmlns:a14="http://schemas.microsoft.com/office/drawing/2010/main">
                <a:solidFill>
                  <a:srgbClr val="FFFFFF"/>
                </a:solidFill>
              </a14:hiddenFill>
            </a:ext>
          </a:extLst>
        </p:spPr>
      </p:pic>
      <p:pic>
        <p:nvPicPr>
          <p:cNvPr id="8" name="Resim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907" y="0"/>
            <a:ext cx="1372916" cy="8715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ntellectual output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377" y="5029376"/>
            <a:ext cx="2720622" cy="182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600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508806" y="1991207"/>
            <a:ext cx="8161061" cy="3693319"/>
          </a:xfrm>
          <a:prstGeom prst="rect">
            <a:avLst/>
          </a:prstGeom>
        </p:spPr>
        <p:txBody>
          <a:bodyPr wrap="square">
            <a:spAutoFit/>
          </a:bodyPr>
          <a:lstStyle/>
          <a:p>
            <a:pPr algn="just"/>
            <a:r>
              <a:rPr lang="en-US" dirty="0"/>
              <a:t>Agricultural Entrepreneurship Training Material will be prepared by the coordinator. TARIMAS gives importance to encourage agricultural production and promote rural development. In</a:t>
            </a:r>
            <a:r>
              <a:rPr lang="tr-TR" dirty="0"/>
              <a:t> </a:t>
            </a:r>
            <a:r>
              <a:rPr lang="en-US" dirty="0"/>
              <a:t>the near future, in the scope of cultivation of blueberry project, they distributed raspberry saplings to farmers in order to obtain a farm product with high export potential. TARIMAS will use</a:t>
            </a:r>
            <a:r>
              <a:rPr lang="tr-TR" dirty="0"/>
              <a:t> </a:t>
            </a:r>
            <a:r>
              <a:rPr lang="en-US" dirty="0"/>
              <a:t>its past experience and knowledge while preparing this material.</a:t>
            </a:r>
            <a:r>
              <a:rPr lang="tr-TR" b="1" dirty="0"/>
              <a:t> </a:t>
            </a:r>
          </a:p>
          <a:p>
            <a:pPr algn="just"/>
            <a:endParaRPr lang="tr-TR" b="1" dirty="0"/>
          </a:p>
          <a:p>
            <a:pPr algn="just"/>
            <a:r>
              <a:rPr lang="en-US" dirty="0"/>
              <a:t>In this training material, place and importance of entrepreneurship in the agricultural sector, essential skills needed to be an entrepreneur, government grant for agricultural entrepreneurs,</a:t>
            </a:r>
            <a:r>
              <a:rPr lang="tr-TR" dirty="0"/>
              <a:t> </a:t>
            </a:r>
            <a:r>
              <a:rPr lang="en-US" dirty="0"/>
              <a:t>agricultural entrepreneurship fields and opportunities, key English words used in international trade, entrepreneurship practices in agriculture and successful examples in Turkey,</a:t>
            </a:r>
            <a:r>
              <a:rPr lang="tr-TR" dirty="0"/>
              <a:t> </a:t>
            </a:r>
            <a:r>
              <a:rPr lang="en-US" dirty="0"/>
              <a:t>procedures for opening agricultural workplaces and the cooperative system will be described.</a:t>
            </a:r>
            <a:endParaRPr lang="tr-TR" b="1" dirty="0"/>
          </a:p>
        </p:txBody>
      </p:sp>
      <p:sp>
        <p:nvSpPr>
          <p:cNvPr id="8" name="Dikdörtgen 7"/>
          <p:cNvSpPr/>
          <p:nvPr/>
        </p:nvSpPr>
        <p:spPr>
          <a:xfrm>
            <a:off x="7172461" y="239723"/>
            <a:ext cx="1705916" cy="461665"/>
          </a:xfrm>
          <a:prstGeom prst="rect">
            <a:avLst/>
          </a:prstGeom>
        </p:spPr>
        <p:txBody>
          <a:bodyPr wrap="none">
            <a:spAutoFit/>
          </a:bodyPr>
          <a:lstStyle/>
          <a:p>
            <a:r>
              <a:rPr lang="tr-TR" sz="2400" b="1" dirty="0">
                <a:solidFill>
                  <a:schemeClr val="accent6">
                    <a:lumMod val="75000"/>
                  </a:schemeClr>
                </a:solidFill>
                <a:latin typeface="Arial"/>
                <a:ea typeface="Arial"/>
                <a:cs typeface="Arial"/>
                <a:sym typeface="Arial"/>
              </a:rPr>
              <a:t>OUTPUT 4</a:t>
            </a:r>
            <a:endParaRPr lang="tr-TR" sz="2400" b="1" dirty="0">
              <a:solidFill>
                <a:schemeClr val="accent6">
                  <a:lumMod val="75000"/>
                </a:schemeClr>
              </a:solidFill>
              <a:latin typeface="Arial"/>
              <a:ea typeface="Arial"/>
              <a:cs typeface="Arial"/>
            </a:endParaRPr>
          </a:p>
        </p:txBody>
      </p:sp>
      <p:pic>
        <p:nvPicPr>
          <p:cNvPr id="11" name="Resi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197"/>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tüm_log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3874" y="6296025"/>
            <a:ext cx="3320125"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537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3" name="Dikdörtgen 2"/>
          <p:cNvSpPr/>
          <p:nvPr/>
        </p:nvSpPr>
        <p:spPr>
          <a:xfrm>
            <a:off x="374645" y="1252234"/>
            <a:ext cx="8503732" cy="3416320"/>
          </a:xfrm>
          <a:prstGeom prst="rect">
            <a:avLst/>
          </a:prstGeom>
        </p:spPr>
        <p:txBody>
          <a:bodyPr wrap="square">
            <a:spAutoFit/>
          </a:bodyPr>
          <a:lstStyle/>
          <a:p>
            <a:pPr algn="just"/>
            <a:endParaRPr lang="tr-TR" sz="2200" b="1" dirty="0"/>
          </a:p>
          <a:p>
            <a:pPr algn="just"/>
            <a:r>
              <a:rPr lang="tr-TR" sz="2000" b="1" dirty="0" err="1">
                <a:latin typeface="Times New Roman" panose="02020603050405020304" pitchFamily="18" charset="0"/>
                <a:cs typeface="Times New Roman" panose="02020603050405020304" pitchFamily="18" charset="0"/>
              </a:rPr>
              <a:t>Expected</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impacts</a:t>
            </a:r>
            <a:r>
              <a:rPr lang="tr-TR" sz="2000" b="1" dirty="0">
                <a:latin typeface="Times New Roman" panose="02020603050405020304" pitchFamily="18" charset="0"/>
                <a:cs typeface="Times New Roman" panose="02020603050405020304" pitchFamily="18" charset="0"/>
              </a:rPr>
              <a:t>:</a:t>
            </a:r>
          </a:p>
          <a:p>
            <a:endParaRPr lang="tr-TR" sz="2000" dirty="0">
              <a:latin typeface="Times New Roman" panose="02020603050405020304" pitchFamily="18" charset="0"/>
              <a:cs typeface="Times New Roman" panose="02020603050405020304" pitchFamily="18" charset="0"/>
            </a:endParaRPr>
          </a:p>
          <a:p>
            <a:r>
              <a:rPr lang="en-US" sz="2200" dirty="0"/>
              <a:t>-To increase the spirit of agricultural entrepreneurship among youth</a:t>
            </a:r>
          </a:p>
          <a:p>
            <a:r>
              <a:rPr lang="en-US" sz="2200" dirty="0"/>
              <a:t>-To give guidance on agricultural entrepreneurship opportunities, government supports and procedures for opening agricultural workplaces</a:t>
            </a:r>
          </a:p>
          <a:p>
            <a:r>
              <a:rPr lang="en-US" sz="2200" dirty="0"/>
              <a:t>-To increase foreign language skills</a:t>
            </a:r>
          </a:p>
          <a:p>
            <a:r>
              <a:rPr lang="en-US" sz="2200" dirty="0"/>
              <a:t>-To introduce successful examples to young people related to </a:t>
            </a:r>
            <a:r>
              <a:rPr lang="en-US" sz="2200" dirty="0" err="1"/>
              <a:t>agri</a:t>
            </a:r>
            <a:r>
              <a:rPr lang="en-US" sz="2200" dirty="0"/>
              <a:t>-food practices</a:t>
            </a:r>
          </a:p>
          <a:p>
            <a:r>
              <a:rPr lang="en-US" sz="2200" dirty="0"/>
              <a:t>-To increase knowledge of the target group about cooperatives</a:t>
            </a:r>
            <a:endParaRPr lang="tr-TR" sz="2200" b="1" dirty="0">
              <a:latin typeface="Times New Roman" panose="02020603050405020304" pitchFamily="18" charset="0"/>
              <a:cs typeface="Times New Roman" panose="02020603050405020304" pitchFamily="18" charset="0"/>
            </a:endParaRPr>
          </a:p>
        </p:txBody>
      </p:sp>
      <p:sp>
        <p:nvSpPr>
          <p:cNvPr id="7" name="Dikdörtgen 6"/>
          <p:cNvSpPr/>
          <p:nvPr/>
        </p:nvSpPr>
        <p:spPr>
          <a:xfrm>
            <a:off x="7172461" y="239723"/>
            <a:ext cx="1705916" cy="461665"/>
          </a:xfrm>
          <a:prstGeom prst="rect">
            <a:avLst/>
          </a:prstGeom>
        </p:spPr>
        <p:txBody>
          <a:bodyPr wrap="none">
            <a:spAutoFit/>
          </a:bodyPr>
          <a:lstStyle/>
          <a:p>
            <a:r>
              <a:rPr lang="tr-TR" sz="2400" b="1" dirty="0">
                <a:solidFill>
                  <a:schemeClr val="accent6">
                    <a:lumMod val="75000"/>
                  </a:schemeClr>
                </a:solidFill>
                <a:latin typeface="Arial"/>
                <a:ea typeface="Arial"/>
                <a:cs typeface="Arial"/>
                <a:sym typeface="Arial"/>
              </a:rPr>
              <a:t>OUTPUT 4</a:t>
            </a:r>
            <a:endParaRPr lang="tr-TR" sz="2400" b="1" dirty="0">
              <a:solidFill>
                <a:schemeClr val="accent6">
                  <a:lumMod val="75000"/>
                </a:schemeClr>
              </a:solidFill>
              <a:latin typeface="Arial"/>
              <a:ea typeface="Arial"/>
              <a:cs typeface="Arial"/>
            </a:endParaRPr>
          </a:p>
        </p:txBody>
      </p:sp>
      <p:pic>
        <p:nvPicPr>
          <p:cNvPr id="8" name="Resim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97"/>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üm_logol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3874" y="6296025"/>
            <a:ext cx="3320125" cy="5619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gricultural entrepreneurship ile ilgili gö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4442" y="5141043"/>
            <a:ext cx="3152069" cy="1621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272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7172461" y="239723"/>
            <a:ext cx="1705916" cy="461665"/>
          </a:xfrm>
          <a:prstGeom prst="rect">
            <a:avLst/>
          </a:prstGeom>
        </p:spPr>
        <p:txBody>
          <a:bodyPr wrap="none">
            <a:spAutoFit/>
          </a:bodyPr>
          <a:lstStyle/>
          <a:p>
            <a:r>
              <a:rPr lang="tr-TR" sz="2400" b="1" dirty="0">
                <a:solidFill>
                  <a:schemeClr val="accent6">
                    <a:lumMod val="75000"/>
                  </a:schemeClr>
                </a:solidFill>
                <a:latin typeface="Arial"/>
                <a:ea typeface="Arial"/>
                <a:cs typeface="Arial"/>
                <a:sym typeface="Arial"/>
              </a:rPr>
              <a:t>OUTPUT 5</a:t>
            </a:r>
            <a:endParaRPr lang="tr-TR" sz="2400" b="1" dirty="0">
              <a:solidFill>
                <a:schemeClr val="accent6">
                  <a:lumMod val="75000"/>
                </a:schemeClr>
              </a:solidFill>
              <a:latin typeface="Arial"/>
              <a:ea typeface="Arial"/>
              <a:cs typeface="Arial"/>
            </a:endParaRPr>
          </a:p>
        </p:txBody>
      </p:sp>
      <p:sp>
        <p:nvSpPr>
          <p:cNvPr id="3" name="Dikdörtgen 2"/>
          <p:cNvSpPr/>
          <p:nvPr/>
        </p:nvSpPr>
        <p:spPr>
          <a:xfrm>
            <a:off x="795355" y="1198208"/>
            <a:ext cx="7736181" cy="769441"/>
          </a:xfrm>
          <a:prstGeom prst="rect">
            <a:avLst/>
          </a:prstGeom>
        </p:spPr>
        <p:txBody>
          <a:bodyPr wrap="square">
            <a:spAutoFit/>
          </a:bodyPr>
          <a:lstStyle/>
          <a:p>
            <a:pPr algn="ctr"/>
            <a:r>
              <a:rPr lang="en-US" sz="2200" b="1" dirty="0">
                <a:solidFill>
                  <a:srgbClr val="002060"/>
                </a:solidFill>
              </a:rPr>
              <a:t>Food Safety and Traditional Food Processing Technologies Training Material</a:t>
            </a:r>
            <a:endParaRPr lang="tr-TR" sz="2200" b="1" dirty="0">
              <a:solidFill>
                <a:srgbClr val="002060"/>
              </a:solidFill>
              <a:latin typeface="Arial"/>
              <a:ea typeface="Arial"/>
              <a:cs typeface="Arial"/>
            </a:endParaRPr>
          </a:p>
        </p:txBody>
      </p:sp>
      <p:sp>
        <p:nvSpPr>
          <p:cNvPr id="8" name="Shape 110"/>
          <p:cNvSpPr/>
          <p:nvPr/>
        </p:nvSpPr>
        <p:spPr>
          <a:xfrm>
            <a:off x="233800" y="2258963"/>
            <a:ext cx="8623738" cy="3794996"/>
          </a:xfrm>
          <a:prstGeom prst="rect">
            <a:avLst/>
          </a:prstGeom>
          <a:solidFill>
            <a:srgbClr val="E1FFE1"/>
          </a:solidFill>
          <a:ln>
            <a:noFill/>
          </a:ln>
        </p:spPr>
        <p:txBody>
          <a:bodyPr wrap="square" lIns="91425" tIns="45700" rIns="91425" bIns="45700" anchor="t" anchorCtr="0">
            <a:noAutofit/>
          </a:bodyPr>
          <a:lstStyle/>
          <a:p>
            <a:pPr marL="0" marR="0" lvl="0" indent="0" algn="l" rtl="0">
              <a:spcBef>
                <a:spcPts val="0"/>
              </a:spcBef>
              <a:buNone/>
            </a:pPr>
            <a:endParaRPr sz="2000" b="1" dirty="0">
              <a:latin typeface="Arial"/>
              <a:ea typeface="Arial"/>
              <a:cs typeface="Arial"/>
              <a:sym typeface="Arial"/>
            </a:endParaRPr>
          </a:p>
          <a:p>
            <a:pPr>
              <a:buSzPct val="25000"/>
            </a:pPr>
            <a:r>
              <a:rPr lang="tr-TR" sz="2000" dirty="0" err="1">
                <a:latin typeface="Calibri "/>
                <a:ea typeface="Arial"/>
                <a:cs typeface="Arial"/>
                <a:sym typeface="Arial"/>
              </a:rPr>
              <a:t>Planned</a:t>
            </a:r>
            <a:r>
              <a:rPr lang="tr-TR" sz="2000" dirty="0">
                <a:latin typeface="Calibri "/>
                <a:ea typeface="Arial"/>
                <a:cs typeface="Arial"/>
                <a:sym typeface="Arial"/>
              </a:rPr>
              <a:t> time </a:t>
            </a:r>
            <a:r>
              <a:rPr lang="tr-TR" sz="2000" dirty="0" err="1">
                <a:latin typeface="Calibri "/>
                <a:ea typeface="Arial"/>
                <a:cs typeface="Arial"/>
                <a:sym typeface="Arial"/>
              </a:rPr>
              <a:t>interval</a:t>
            </a:r>
            <a:r>
              <a:rPr lang="tr-TR" sz="2000" dirty="0">
                <a:latin typeface="Calibri "/>
                <a:ea typeface="Calibri"/>
                <a:cs typeface="Calibri"/>
                <a:sym typeface="Calibri"/>
              </a:rPr>
              <a:t>  </a:t>
            </a:r>
            <a:r>
              <a:rPr lang="tr-TR" sz="2000" dirty="0">
                <a:latin typeface="Calibri "/>
                <a:ea typeface="Arial"/>
                <a:cs typeface="Arial"/>
                <a:sym typeface="Arial"/>
              </a:rPr>
              <a:t>→</a:t>
            </a:r>
            <a:r>
              <a:rPr lang="tr-TR" sz="2000" dirty="0">
                <a:latin typeface="Calibri "/>
                <a:ea typeface="Calibri"/>
                <a:cs typeface="Calibri"/>
                <a:sym typeface="Calibri"/>
              </a:rPr>
              <a:t> </a:t>
            </a:r>
            <a:r>
              <a:rPr lang="tr-TR" sz="2000" b="1" dirty="0">
                <a:latin typeface="Calibri "/>
                <a:ea typeface="Calibri"/>
                <a:cs typeface="Calibri"/>
                <a:sym typeface="Calibri"/>
              </a:rPr>
              <a:t>01.07.2020-28.02.2021</a:t>
            </a:r>
            <a:r>
              <a:rPr lang="tr-TR" sz="2000" b="1" dirty="0">
                <a:latin typeface="Calibri "/>
                <a:ea typeface="Arial"/>
                <a:cs typeface="Arial"/>
                <a:sym typeface="Arial"/>
              </a:rPr>
              <a:t> (8 </a:t>
            </a:r>
            <a:r>
              <a:rPr lang="tr-TR" sz="2000" b="1" dirty="0" err="1">
                <a:latin typeface="Calibri "/>
                <a:ea typeface="Arial"/>
                <a:cs typeface="Arial"/>
                <a:sym typeface="Arial"/>
              </a:rPr>
              <a:t>Months</a:t>
            </a:r>
            <a:r>
              <a:rPr lang="tr-TR" sz="2000" b="1" dirty="0">
                <a:latin typeface="Calibri "/>
                <a:ea typeface="Arial"/>
                <a:cs typeface="Arial"/>
                <a:sym typeface="Arial"/>
              </a:rPr>
              <a:t>)</a:t>
            </a:r>
          </a:p>
          <a:p>
            <a:pPr>
              <a:buSzPct val="25000"/>
            </a:pPr>
            <a:endParaRPr lang="tr-TR" sz="2000" b="1" dirty="0">
              <a:latin typeface="Calibri "/>
              <a:ea typeface="Arial"/>
              <a:cs typeface="Arial"/>
              <a:sym typeface="Arial"/>
            </a:endParaRPr>
          </a:p>
          <a:p>
            <a:pPr>
              <a:buSzPct val="25000"/>
            </a:pPr>
            <a:r>
              <a:rPr lang="tr-TR" sz="2000" dirty="0" err="1">
                <a:latin typeface="Calibri "/>
                <a:ea typeface="Arial"/>
                <a:cs typeface="Arial"/>
                <a:sym typeface="Arial"/>
              </a:rPr>
              <a:t>Number</a:t>
            </a:r>
            <a:r>
              <a:rPr lang="tr-TR" sz="2000" dirty="0">
                <a:latin typeface="Calibri "/>
                <a:ea typeface="Arial"/>
                <a:cs typeface="Arial"/>
                <a:sym typeface="Arial"/>
              </a:rPr>
              <a:t> of </a:t>
            </a:r>
            <a:r>
              <a:rPr lang="tr-TR" sz="2000" dirty="0" err="1">
                <a:latin typeface="Calibri "/>
                <a:ea typeface="Arial"/>
                <a:cs typeface="Arial"/>
                <a:sym typeface="Arial"/>
              </a:rPr>
              <a:t>working</a:t>
            </a:r>
            <a:r>
              <a:rPr lang="tr-TR" sz="2000" dirty="0">
                <a:latin typeface="Calibri "/>
                <a:ea typeface="Arial"/>
                <a:cs typeface="Arial"/>
                <a:sym typeface="Arial"/>
              </a:rPr>
              <a:t> </a:t>
            </a:r>
            <a:r>
              <a:rPr lang="tr-TR" sz="2000" dirty="0" err="1">
                <a:latin typeface="Calibri "/>
                <a:ea typeface="Arial"/>
                <a:cs typeface="Arial"/>
                <a:sym typeface="Arial"/>
              </a:rPr>
              <a:t>days</a:t>
            </a:r>
            <a:r>
              <a:rPr lang="tr-TR" sz="2000" b="1" dirty="0">
                <a:latin typeface="Calibri "/>
                <a:ea typeface="Arial"/>
                <a:cs typeface="Arial"/>
                <a:sym typeface="Arial"/>
              </a:rPr>
              <a:t>: 105</a:t>
            </a:r>
          </a:p>
          <a:p>
            <a:pPr marL="0" marR="0" lvl="0" indent="0" algn="l" rtl="0">
              <a:spcBef>
                <a:spcPts val="0"/>
              </a:spcBef>
              <a:buNone/>
            </a:pPr>
            <a:endParaRPr sz="2000" dirty="0">
              <a:latin typeface="Calibri "/>
              <a:ea typeface="Arial"/>
              <a:cs typeface="Arial"/>
              <a:sym typeface="Arial"/>
            </a:endParaRPr>
          </a:p>
          <a:p>
            <a:pPr marL="0" marR="0" lvl="0" indent="0" algn="l" rtl="0">
              <a:spcBef>
                <a:spcPts val="0"/>
              </a:spcBef>
              <a:buSzPct val="25000"/>
              <a:buNone/>
            </a:pPr>
            <a:r>
              <a:rPr lang="tr-TR" sz="2000" dirty="0" err="1">
                <a:latin typeface="Calibri "/>
                <a:ea typeface="Arial"/>
                <a:cs typeface="Arial"/>
                <a:sym typeface="Arial"/>
              </a:rPr>
              <a:t>Medias</a:t>
            </a:r>
            <a:r>
              <a:rPr lang="tr-TR" sz="2000" dirty="0">
                <a:latin typeface="Calibri "/>
                <a:ea typeface="Arial"/>
                <a:cs typeface="Arial"/>
                <a:sym typeface="Arial"/>
              </a:rPr>
              <a:t>  → </a:t>
            </a:r>
            <a:r>
              <a:rPr lang="tr-TR" sz="2000" b="1" dirty="0" err="1">
                <a:latin typeface="Calibri "/>
                <a:ea typeface="Arial"/>
                <a:cs typeface="Arial"/>
                <a:sym typeface="Calibri"/>
              </a:rPr>
              <a:t>Social</a:t>
            </a:r>
            <a:r>
              <a:rPr lang="tr-TR" sz="2000" b="1" dirty="0">
                <a:latin typeface="Calibri "/>
                <a:ea typeface="Arial"/>
                <a:cs typeface="Arial"/>
                <a:sym typeface="Calibri"/>
              </a:rPr>
              <a:t> Media, </a:t>
            </a:r>
            <a:r>
              <a:rPr lang="tr-TR" sz="2000" b="1" dirty="0" err="1">
                <a:latin typeface="Calibri "/>
                <a:ea typeface="Arial"/>
                <a:cs typeface="Arial"/>
                <a:sym typeface="Arial"/>
              </a:rPr>
              <a:t>Paper</a:t>
            </a:r>
            <a:r>
              <a:rPr lang="tr-TR" sz="2000" b="1" dirty="0">
                <a:latin typeface="Calibri "/>
                <a:ea typeface="Arial"/>
                <a:cs typeface="Arial"/>
                <a:sym typeface="Arial"/>
              </a:rPr>
              <a:t> </a:t>
            </a:r>
            <a:r>
              <a:rPr lang="tr-TR" sz="2000" b="1" dirty="0" err="1">
                <a:latin typeface="Calibri "/>
                <a:ea typeface="Arial"/>
                <a:cs typeface="Arial"/>
                <a:sym typeface="Arial"/>
              </a:rPr>
              <a:t>Brochures</a:t>
            </a:r>
            <a:r>
              <a:rPr lang="tr-TR" sz="2000" b="1" dirty="0">
                <a:latin typeface="Calibri "/>
                <a:ea typeface="Arial"/>
                <a:cs typeface="Arial"/>
                <a:sym typeface="Arial"/>
              </a:rPr>
              <a:t>, </a:t>
            </a:r>
            <a:r>
              <a:rPr lang="tr-TR" sz="2000" b="1" dirty="0" err="1">
                <a:latin typeface="Calibri "/>
                <a:ea typeface="Arial"/>
                <a:cs typeface="Arial"/>
                <a:sym typeface="Arial"/>
              </a:rPr>
              <a:t>Website</a:t>
            </a:r>
            <a:r>
              <a:rPr lang="tr-TR" sz="2000" b="1" dirty="0">
                <a:latin typeface="Calibri "/>
                <a:ea typeface="Arial"/>
                <a:cs typeface="Arial"/>
                <a:sym typeface="Arial"/>
              </a:rPr>
              <a:t>, </a:t>
            </a:r>
            <a:r>
              <a:rPr lang="tr-TR" sz="2000" b="1" dirty="0" err="1">
                <a:latin typeface="Calibri "/>
                <a:ea typeface="Arial"/>
                <a:cs typeface="Arial"/>
                <a:sym typeface="Arial"/>
              </a:rPr>
              <a:t>Text</a:t>
            </a:r>
            <a:r>
              <a:rPr lang="tr-TR" sz="2000" b="1" dirty="0">
                <a:latin typeface="Calibri "/>
                <a:ea typeface="Arial"/>
                <a:cs typeface="Arial"/>
                <a:sym typeface="Arial"/>
              </a:rPr>
              <a:t> file</a:t>
            </a:r>
          </a:p>
          <a:p>
            <a:pPr marL="0" marR="0" lvl="0" indent="0" algn="l" rtl="0">
              <a:spcBef>
                <a:spcPts val="0"/>
              </a:spcBef>
              <a:buSzPct val="25000"/>
              <a:buNone/>
            </a:pPr>
            <a:endParaRPr sz="2000" dirty="0">
              <a:latin typeface="Calibri "/>
              <a:ea typeface="Arial"/>
              <a:cs typeface="Arial"/>
              <a:sym typeface="Arial"/>
            </a:endParaRPr>
          </a:p>
          <a:p>
            <a:pPr lvl="0">
              <a:buSzPct val="25000"/>
            </a:pPr>
            <a:r>
              <a:rPr lang="tr-TR" sz="2000" dirty="0" err="1">
                <a:latin typeface="Calibri "/>
                <a:ea typeface="Arial"/>
                <a:cs typeface="Arial"/>
                <a:sym typeface="Arial"/>
              </a:rPr>
              <a:t>Leading</a:t>
            </a:r>
            <a:r>
              <a:rPr lang="tr-TR" sz="2000" dirty="0">
                <a:latin typeface="Calibri "/>
                <a:ea typeface="Arial"/>
                <a:cs typeface="Arial"/>
                <a:sym typeface="Arial"/>
              </a:rPr>
              <a:t> </a:t>
            </a:r>
            <a:r>
              <a:rPr lang="tr-TR" sz="2000" dirty="0" err="1">
                <a:latin typeface="Calibri "/>
                <a:ea typeface="Arial"/>
                <a:cs typeface="Arial"/>
                <a:sym typeface="Arial"/>
              </a:rPr>
              <a:t>Organisation</a:t>
            </a:r>
            <a:r>
              <a:rPr lang="tr-TR" sz="2000" dirty="0">
                <a:latin typeface="Calibri "/>
                <a:ea typeface="Arial"/>
                <a:cs typeface="Arial"/>
                <a:sym typeface="Arial"/>
              </a:rPr>
              <a:t> → </a:t>
            </a:r>
            <a:r>
              <a:rPr lang="tr-TR" sz="2000" b="1" dirty="0">
                <a:latin typeface="Calibri "/>
                <a:ea typeface="Arial"/>
                <a:cs typeface="Arial"/>
                <a:sym typeface="Arial"/>
              </a:rPr>
              <a:t>CTC</a:t>
            </a:r>
          </a:p>
          <a:p>
            <a:pPr lvl="0">
              <a:buSzPct val="25000"/>
            </a:pPr>
            <a:endParaRPr lang="tr-TR" sz="2000" b="1" dirty="0">
              <a:latin typeface="Calibri "/>
              <a:ea typeface="Arial"/>
              <a:cs typeface="Arial"/>
              <a:sym typeface="Arial"/>
            </a:endParaRPr>
          </a:p>
          <a:p>
            <a:pPr lvl="0">
              <a:buSzPct val="25000"/>
            </a:pPr>
            <a:r>
              <a:rPr lang="tr-TR" sz="2000" dirty="0" err="1">
                <a:latin typeface="Calibri "/>
                <a:ea typeface="Arial"/>
                <a:cs typeface="Arial"/>
                <a:sym typeface="Arial"/>
              </a:rPr>
              <a:t>Participating</a:t>
            </a:r>
            <a:r>
              <a:rPr lang="tr-TR" sz="2000" dirty="0">
                <a:latin typeface="Calibri "/>
                <a:ea typeface="Arial"/>
                <a:cs typeface="Arial"/>
                <a:sym typeface="Arial"/>
              </a:rPr>
              <a:t> </a:t>
            </a:r>
            <a:r>
              <a:rPr lang="tr-TR" sz="2000" dirty="0" err="1">
                <a:latin typeface="Calibri "/>
                <a:ea typeface="Arial"/>
                <a:cs typeface="Arial"/>
                <a:sym typeface="Arial"/>
              </a:rPr>
              <a:t>Organisations</a:t>
            </a:r>
            <a:r>
              <a:rPr lang="tr-TR" sz="2000" dirty="0">
                <a:latin typeface="Calibri "/>
                <a:ea typeface="Arial"/>
                <a:cs typeface="Arial"/>
                <a:sym typeface="Arial"/>
              </a:rPr>
              <a:t> → </a:t>
            </a:r>
            <a:r>
              <a:rPr lang="tr-TR" sz="2000" b="1" dirty="0">
                <a:latin typeface="Calibri "/>
                <a:ea typeface="Arial"/>
                <a:cs typeface="Arial"/>
                <a:sym typeface="Arial"/>
              </a:rPr>
              <a:t>TARIM AS, CRIFFC </a:t>
            </a:r>
            <a:r>
              <a:rPr lang="tr-TR" sz="2000" b="1" dirty="0" err="1">
                <a:latin typeface="Calibri "/>
                <a:ea typeface="Arial"/>
                <a:cs typeface="Arial"/>
                <a:sym typeface="Arial"/>
              </a:rPr>
              <a:t>and</a:t>
            </a:r>
            <a:r>
              <a:rPr lang="tr-TR" sz="2000" b="1" dirty="0">
                <a:latin typeface="Calibri "/>
                <a:ea typeface="Arial"/>
                <a:cs typeface="Arial"/>
                <a:sym typeface="Arial"/>
              </a:rPr>
              <a:t> TFTAK</a:t>
            </a:r>
            <a:endParaRPr sz="2000" dirty="0">
              <a:latin typeface="Arial"/>
              <a:ea typeface="Arial"/>
              <a:cs typeface="Arial"/>
              <a:sym typeface="Arial"/>
            </a:endParaRPr>
          </a:p>
        </p:txBody>
      </p:sp>
      <p:pic>
        <p:nvPicPr>
          <p:cNvPr id="9" name="Picture 6" descr="tüm_log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4444" y="6296025"/>
            <a:ext cx="3499556" cy="561975"/>
          </a:xfrm>
          <a:prstGeom prst="rect">
            <a:avLst/>
          </a:prstGeom>
          <a:noFill/>
          <a:extLst>
            <a:ext uri="{909E8E84-426E-40DD-AFC4-6F175D3DCCD1}">
              <a14:hiddenFill xmlns:a14="http://schemas.microsoft.com/office/drawing/2010/main">
                <a:solidFill>
                  <a:srgbClr val="FFFFFF"/>
                </a:solidFill>
              </a14:hiddenFill>
            </a:ext>
          </a:extLst>
        </p:spPr>
      </p:pic>
      <p:pic>
        <p:nvPicPr>
          <p:cNvPr id="11" name="Resim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8197"/>
            <a:ext cx="1372916" cy="83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329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8" name="Dikdörtgen 7"/>
          <p:cNvSpPr/>
          <p:nvPr/>
        </p:nvSpPr>
        <p:spPr>
          <a:xfrm>
            <a:off x="7172461" y="239723"/>
            <a:ext cx="1705916" cy="461665"/>
          </a:xfrm>
          <a:prstGeom prst="rect">
            <a:avLst/>
          </a:prstGeom>
        </p:spPr>
        <p:txBody>
          <a:bodyPr wrap="none">
            <a:spAutoFit/>
          </a:bodyPr>
          <a:lstStyle/>
          <a:p>
            <a:r>
              <a:rPr lang="tr-TR" sz="2400" b="1" dirty="0">
                <a:solidFill>
                  <a:schemeClr val="accent6">
                    <a:lumMod val="75000"/>
                  </a:schemeClr>
                </a:solidFill>
                <a:latin typeface="Arial"/>
                <a:ea typeface="Arial"/>
                <a:cs typeface="Arial"/>
                <a:sym typeface="Arial"/>
              </a:rPr>
              <a:t>OUTPUT 5</a:t>
            </a:r>
            <a:endParaRPr lang="tr-TR" sz="2400" b="1" dirty="0">
              <a:solidFill>
                <a:schemeClr val="accent6">
                  <a:lumMod val="75000"/>
                </a:schemeClr>
              </a:solidFill>
              <a:latin typeface="Arial"/>
              <a:ea typeface="Arial"/>
              <a:cs typeface="Arial"/>
            </a:endParaRPr>
          </a:p>
        </p:txBody>
      </p:sp>
      <p:pic>
        <p:nvPicPr>
          <p:cNvPr id="9" name="Resi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197"/>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tüm_log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3874" y="6296025"/>
            <a:ext cx="3320125" cy="561975"/>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248356" y="1011523"/>
            <a:ext cx="8353778" cy="5293757"/>
          </a:xfrm>
          <a:prstGeom prst="rect">
            <a:avLst/>
          </a:prstGeom>
        </p:spPr>
        <p:txBody>
          <a:bodyPr wrap="square">
            <a:spAutoFit/>
          </a:bodyPr>
          <a:lstStyle/>
          <a:p>
            <a:pPr algn="just"/>
            <a:r>
              <a:rPr lang="en-US" dirty="0">
                <a:latin typeface="FreeSans"/>
              </a:rPr>
              <a:t>Food safety is a crucial topic due to its impact on consumer health. However, studies showed that food safety knowledge of young people is at an insufficient level and their practices are</a:t>
            </a:r>
            <a:r>
              <a:rPr lang="tr-TR" dirty="0">
                <a:latin typeface="FreeSans"/>
              </a:rPr>
              <a:t> </a:t>
            </a:r>
            <a:r>
              <a:rPr lang="en-US" dirty="0">
                <a:latin typeface="FreeSans"/>
              </a:rPr>
              <a:t>inappropriate. </a:t>
            </a:r>
            <a:endParaRPr lang="tr-TR" dirty="0">
              <a:latin typeface="FreeSans"/>
            </a:endParaRPr>
          </a:p>
          <a:p>
            <a:pPr algn="just"/>
            <a:r>
              <a:rPr lang="en-US" dirty="0">
                <a:latin typeface="FreeSans"/>
              </a:rPr>
              <a:t>The traditional knowledge level of young people about food processing techniques is low. It is required to develop the knowledge, skills and talent of youth to obtain further</a:t>
            </a:r>
            <a:r>
              <a:rPr lang="tr-TR" dirty="0">
                <a:latin typeface="FreeSans"/>
              </a:rPr>
              <a:t> </a:t>
            </a:r>
            <a:r>
              <a:rPr lang="en-US" dirty="0">
                <a:latin typeface="FreeSans"/>
              </a:rPr>
              <a:t>sectoral development. </a:t>
            </a:r>
            <a:endParaRPr lang="tr-TR" dirty="0">
              <a:latin typeface="FreeSans"/>
            </a:endParaRPr>
          </a:p>
          <a:p>
            <a:pPr algn="just"/>
            <a:r>
              <a:rPr lang="en-US" dirty="0">
                <a:latin typeface="FreeSans"/>
              </a:rPr>
              <a:t>More qualified young people will have a higher level of self-confidence to start the </a:t>
            </a:r>
            <a:r>
              <a:rPr lang="en-US" dirty="0" err="1">
                <a:latin typeface="FreeSans"/>
              </a:rPr>
              <a:t>agri</a:t>
            </a:r>
            <a:r>
              <a:rPr lang="en-US" dirty="0">
                <a:latin typeface="FreeSans"/>
              </a:rPr>
              <a:t>-food business</a:t>
            </a:r>
            <a:endParaRPr lang="tr-TR" dirty="0">
              <a:latin typeface="FreeSans"/>
            </a:endParaRPr>
          </a:p>
          <a:p>
            <a:pPr algn="just"/>
            <a:endParaRPr lang="tr-TR" dirty="0">
              <a:latin typeface="FreeSans"/>
            </a:endParaRPr>
          </a:p>
          <a:p>
            <a:r>
              <a:rPr lang="en-US" sz="1600" dirty="0"/>
              <a:t>Output contents are given below:</a:t>
            </a:r>
          </a:p>
          <a:p>
            <a:r>
              <a:rPr lang="tr-TR" sz="1600" dirty="0"/>
              <a:t>-</a:t>
            </a:r>
            <a:r>
              <a:rPr lang="tr-TR" sz="1600" dirty="0" err="1"/>
              <a:t>Introducing</a:t>
            </a:r>
            <a:r>
              <a:rPr lang="tr-TR" sz="1600" dirty="0"/>
              <a:t> </a:t>
            </a:r>
            <a:r>
              <a:rPr lang="tr-TR" sz="1600" dirty="0" err="1"/>
              <a:t>Food</a:t>
            </a:r>
            <a:r>
              <a:rPr lang="tr-TR" sz="1600" dirty="0"/>
              <a:t> </a:t>
            </a:r>
            <a:r>
              <a:rPr lang="tr-TR" sz="1600" dirty="0" err="1"/>
              <a:t>Technology</a:t>
            </a:r>
            <a:endParaRPr lang="tr-TR" sz="1600" dirty="0"/>
          </a:p>
          <a:p>
            <a:r>
              <a:rPr lang="en-US" sz="1600" dirty="0"/>
              <a:t>-Understanding microorganisms in food. Most dangerous bacteria</a:t>
            </a:r>
          </a:p>
          <a:p>
            <a:r>
              <a:rPr lang="tr-TR" sz="1600" dirty="0"/>
              <a:t>-</a:t>
            </a:r>
            <a:r>
              <a:rPr lang="tr-TR" sz="1600" dirty="0" err="1"/>
              <a:t>Importance</a:t>
            </a:r>
            <a:r>
              <a:rPr lang="tr-TR" sz="1600" dirty="0"/>
              <a:t> of </a:t>
            </a:r>
            <a:r>
              <a:rPr lang="tr-TR" sz="1600" dirty="0" err="1"/>
              <a:t>food</a:t>
            </a:r>
            <a:r>
              <a:rPr lang="tr-TR" sz="1600" dirty="0"/>
              <a:t> </a:t>
            </a:r>
            <a:r>
              <a:rPr lang="tr-TR" sz="1600" dirty="0" err="1"/>
              <a:t>safety</a:t>
            </a:r>
            <a:endParaRPr lang="tr-TR" sz="1600" dirty="0"/>
          </a:p>
          <a:p>
            <a:r>
              <a:rPr lang="en-US" sz="1600" dirty="0"/>
              <a:t>-How pasteurization and other traditional technologies are used during processing to improve food safety. Time Temperature relationship</a:t>
            </a:r>
          </a:p>
          <a:p>
            <a:r>
              <a:rPr lang="en-US" sz="1600" dirty="0"/>
              <a:t>-Types of containers and ingredients. Importance of closures and natural ingredients</a:t>
            </a:r>
          </a:p>
          <a:p>
            <a:r>
              <a:rPr lang="en-US" sz="1600" dirty="0"/>
              <a:t>-Aseptic processing and packaging systems</a:t>
            </a:r>
          </a:p>
          <a:p>
            <a:r>
              <a:rPr lang="en-US" sz="1600" dirty="0"/>
              <a:t>-Shelf life study of food products: determination of “best before” dates</a:t>
            </a:r>
          </a:p>
          <a:p>
            <a:r>
              <a:rPr lang="tr-TR" sz="1600" dirty="0"/>
              <a:t>-</a:t>
            </a:r>
            <a:r>
              <a:rPr lang="tr-TR" sz="1600" dirty="0" err="1"/>
              <a:t>Other</a:t>
            </a:r>
            <a:r>
              <a:rPr lang="tr-TR" sz="1600" dirty="0"/>
              <a:t> </a:t>
            </a:r>
            <a:r>
              <a:rPr lang="tr-TR" sz="1600" dirty="0" err="1"/>
              <a:t>innovative</a:t>
            </a:r>
            <a:r>
              <a:rPr lang="tr-TR" sz="1600" dirty="0"/>
              <a:t> </a:t>
            </a:r>
            <a:r>
              <a:rPr lang="tr-TR" sz="1600" dirty="0" err="1"/>
              <a:t>technologies</a:t>
            </a:r>
            <a:endParaRPr lang="tr-TR" sz="1600" dirty="0"/>
          </a:p>
          <a:p>
            <a:r>
              <a:rPr lang="en-US" sz="1600" dirty="0"/>
              <a:t>-Basic points if you want to start working in the food industry</a:t>
            </a:r>
            <a:endParaRPr lang="tr-TR" sz="1600" dirty="0"/>
          </a:p>
        </p:txBody>
      </p:sp>
    </p:spTree>
    <p:extLst>
      <p:ext uri="{BB962C8B-B14F-4D97-AF65-F5344CB8AC3E}">
        <p14:creationId xmlns:p14="http://schemas.microsoft.com/office/powerpoint/2010/main" val="2495684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3" name="Dikdörtgen 2"/>
          <p:cNvSpPr/>
          <p:nvPr/>
        </p:nvSpPr>
        <p:spPr>
          <a:xfrm>
            <a:off x="374645" y="1574629"/>
            <a:ext cx="8362955" cy="2585323"/>
          </a:xfrm>
          <a:prstGeom prst="rect">
            <a:avLst/>
          </a:prstGeom>
        </p:spPr>
        <p:txBody>
          <a:bodyPr wrap="square">
            <a:spAutoFit/>
          </a:bodyPr>
          <a:lstStyle/>
          <a:p>
            <a:pPr algn="just"/>
            <a:endParaRPr lang="tr-TR" sz="2200" b="1" dirty="0"/>
          </a:p>
          <a:p>
            <a:pPr algn="just"/>
            <a:r>
              <a:rPr lang="tr-TR" sz="2000" b="1" dirty="0" err="1">
                <a:latin typeface="Times New Roman" panose="02020603050405020304" pitchFamily="18" charset="0"/>
                <a:cs typeface="Times New Roman" panose="02020603050405020304" pitchFamily="18" charset="0"/>
              </a:rPr>
              <a:t>Expected</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impacts</a:t>
            </a:r>
            <a:r>
              <a:rPr lang="tr-TR" sz="2000" b="1" dirty="0">
                <a:latin typeface="Times New Roman" panose="02020603050405020304" pitchFamily="18" charset="0"/>
                <a:cs typeface="Times New Roman" panose="02020603050405020304" pitchFamily="18" charset="0"/>
              </a:rPr>
              <a:t>:</a:t>
            </a:r>
          </a:p>
          <a:p>
            <a:endParaRPr lang="tr-TR" sz="2000" dirty="0">
              <a:latin typeface="Times New Roman" panose="02020603050405020304" pitchFamily="18" charset="0"/>
              <a:cs typeface="Times New Roman" panose="02020603050405020304" pitchFamily="18" charset="0"/>
            </a:endParaRPr>
          </a:p>
          <a:p>
            <a:r>
              <a:rPr lang="en-US" sz="2000" dirty="0"/>
              <a:t>-Increased competence and skills of young employees in the </a:t>
            </a:r>
            <a:r>
              <a:rPr lang="en-US" sz="2000" dirty="0" err="1"/>
              <a:t>agri</a:t>
            </a:r>
            <a:r>
              <a:rPr lang="en-US" sz="2000" dirty="0"/>
              <a:t>-food sector and trainers</a:t>
            </a:r>
          </a:p>
          <a:p>
            <a:r>
              <a:rPr lang="en-US" sz="2000" dirty="0"/>
              <a:t>-More uniform food industry practices</a:t>
            </a:r>
          </a:p>
          <a:p>
            <a:r>
              <a:rPr lang="en-US" sz="2000" dirty="0"/>
              <a:t>-Safer food to the markets</a:t>
            </a:r>
          </a:p>
          <a:p>
            <a:r>
              <a:rPr lang="en-US" sz="2000" dirty="0"/>
              <a:t>-Increased confidence of youth about </a:t>
            </a:r>
            <a:r>
              <a:rPr lang="en-US" sz="2000" dirty="0" err="1"/>
              <a:t>agri</a:t>
            </a:r>
            <a:r>
              <a:rPr lang="en-US" sz="2000" dirty="0"/>
              <a:t>-food business practices</a:t>
            </a:r>
            <a:endParaRPr lang="tr-TR" sz="2000" b="1" dirty="0">
              <a:latin typeface="Times New Roman" panose="02020603050405020304" pitchFamily="18" charset="0"/>
              <a:cs typeface="Times New Roman" panose="02020603050405020304" pitchFamily="18" charset="0"/>
            </a:endParaRPr>
          </a:p>
        </p:txBody>
      </p:sp>
      <p:sp>
        <p:nvSpPr>
          <p:cNvPr id="7" name="Dikdörtgen 6"/>
          <p:cNvSpPr/>
          <p:nvPr/>
        </p:nvSpPr>
        <p:spPr>
          <a:xfrm>
            <a:off x="7172461" y="239723"/>
            <a:ext cx="1705916" cy="461665"/>
          </a:xfrm>
          <a:prstGeom prst="rect">
            <a:avLst/>
          </a:prstGeom>
        </p:spPr>
        <p:txBody>
          <a:bodyPr wrap="none">
            <a:spAutoFit/>
          </a:bodyPr>
          <a:lstStyle/>
          <a:p>
            <a:r>
              <a:rPr lang="tr-TR" sz="2400" b="1" dirty="0">
                <a:solidFill>
                  <a:schemeClr val="accent6">
                    <a:lumMod val="75000"/>
                  </a:schemeClr>
                </a:solidFill>
                <a:latin typeface="Arial"/>
                <a:ea typeface="Arial"/>
                <a:cs typeface="Arial"/>
                <a:sym typeface="Arial"/>
              </a:rPr>
              <a:t>OUTPUT 5</a:t>
            </a:r>
            <a:endParaRPr lang="tr-TR" sz="2400" b="1" dirty="0">
              <a:solidFill>
                <a:schemeClr val="accent6">
                  <a:lumMod val="75000"/>
                </a:schemeClr>
              </a:solidFill>
              <a:latin typeface="Arial"/>
              <a:ea typeface="Arial"/>
              <a:cs typeface="Arial"/>
            </a:endParaRPr>
          </a:p>
        </p:txBody>
      </p:sp>
      <p:pic>
        <p:nvPicPr>
          <p:cNvPr id="8" name="Resim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97"/>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üm_logol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3874" y="6296025"/>
            <a:ext cx="3320125"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04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7172461" y="239723"/>
            <a:ext cx="1705916" cy="461665"/>
          </a:xfrm>
          <a:prstGeom prst="rect">
            <a:avLst/>
          </a:prstGeom>
        </p:spPr>
        <p:txBody>
          <a:bodyPr wrap="none">
            <a:spAutoFit/>
          </a:bodyPr>
          <a:lstStyle/>
          <a:p>
            <a:r>
              <a:rPr lang="tr-TR" sz="2400" b="1" dirty="0">
                <a:solidFill>
                  <a:schemeClr val="accent2">
                    <a:lumMod val="75000"/>
                  </a:schemeClr>
                </a:solidFill>
                <a:latin typeface="Arial"/>
                <a:ea typeface="Arial"/>
                <a:cs typeface="Arial"/>
                <a:sym typeface="Arial"/>
              </a:rPr>
              <a:t>OUTPUT 6</a:t>
            </a:r>
            <a:endParaRPr lang="tr-TR" sz="2400" b="1" dirty="0">
              <a:solidFill>
                <a:schemeClr val="accent2">
                  <a:lumMod val="75000"/>
                </a:schemeClr>
              </a:solidFill>
              <a:latin typeface="Arial"/>
              <a:ea typeface="Arial"/>
              <a:cs typeface="Arial"/>
            </a:endParaRPr>
          </a:p>
        </p:txBody>
      </p:sp>
      <p:sp>
        <p:nvSpPr>
          <p:cNvPr id="3" name="Dikdörtgen 2"/>
          <p:cNvSpPr/>
          <p:nvPr/>
        </p:nvSpPr>
        <p:spPr>
          <a:xfrm>
            <a:off x="795355" y="1198208"/>
            <a:ext cx="7736181" cy="800219"/>
          </a:xfrm>
          <a:prstGeom prst="rect">
            <a:avLst/>
          </a:prstGeom>
        </p:spPr>
        <p:txBody>
          <a:bodyPr wrap="square">
            <a:spAutoFit/>
          </a:bodyPr>
          <a:lstStyle/>
          <a:p>
            <a:pPr algn="ctr"/>
            <a:r>
              <a:rPr lang="en-US" sz="2400" b="1" dirty="0">
                <a:solidFill>
                  <a:schemeClr val="accent2">
                    <a:lumMod val="75000"/>
                  </a:schemeClr>
                </a:solidFill>
                <a:latin typeface="Arial"/>
                <a:ea typeface="Arial"/>
                <a:cs typeface="Arial"/>
              </a:rPr>
              <a:t> </a:t>
            </a:r>
            <a:r>
              <a:rPr lang="en-US" sz="2200" b="1" dirty="0">
                <a:solidFill>
                  <a:srgbClr val="002060"/>
                </a:solidFill>
              </a:rPr>
              <a:t>Value-Added Food Products from Fruits and Vegetables Training Material</a:t>
            </a:r>
            <a:endParaRPr lang="tr-TR" sz="2200" b="1" dirty="0">
              <a:solidFill>
                <a:srgbClr val="002060"/>
              </a:solidFill>
              <a:latin typeface="Arial"/>
              <a:ea typeface="Arial"/>
              <a:cs typeface="Arial"/>
            </a:endParaRPr>
          </a:p>
        </p:txBody>
      </p:sp>
      <p:sp>
        <p:nvSpPr>
          <p:cNvPr id="8" name="Shape 110"/>
          <p:cNvSpPr/>
          <p:nvPr/>
        </p:nvSpPr>
        <p:spPr>
          <a:xfrm>
            <a:off x="233800" y="2258963"/>
            <a:ext cx="8623738" cy="3794996"/>
          </a:xfrm>
          <a:prstGeom prst="rect">
            <a:avLst/>
          </a:prstGeom>
          <a:solidFill>
            <a:schemeClr val="accent2">
              <a:lumMod val="20000"/>
              <a:lumOff val="80000"/>
            </a:schemeClr>
          </a:solidFill>
          <a:ln>
            <a:noFill/>
          </a:ln>
        </p:spPr>
        <p:txBody>
          <a:bodyPr wrap="square" lIns="91425" tIns="45700" rIns="91425" bIns="45700" anchor="t" anchorCtr="0">
            <a:noAutofit/>
          </a:bodyPr>
          <a:lstStyle/>
          <a:p>
            <a:pPr marL="0" marR="0" lvl="0" indent="0" algn="l" rtl="0">
              <a:spcBef>
                <a:spcPts val="0"/>
              </a:spcBef>
              <a:buNone/>
            </a:pPr>
            <a:endParaRPr sz="2000" b="1" dirty="0">
              <a:latin typeface="Arial"/>
              <a:ea typeface="Arial"/>
              <a:cs typeface="Arial"/>
              <a:sym typeface="Arial"/>
            </a:endParaRPr>
          </a:p>
          <a:p>
            <a:pPr>
              <a:buSzPct val="25000"/>
            </a:pPr>
            <a:r>
              <a:rPr lang="tr-TR" sz="2000" dirty="0" err="1">
                <a:latin typeface="Calibri "/>
                <a:ea typeface="Arial"/>
                <a:cs typeface="Arial"/>
                <a:sym typeface="Arial"/>
              </a:rPr>
              <a:t>Planned</a:t>
            </a:r>
            <a:r>
              <a:rPr lang="tr-TR" sz="2000" dirty="0">
                <a:latin typeface="Calibri "/>
                <a:ea typeface="Arial"/>
                <a:cs typeface="Arial"/>
                <a:sym typeface="Arial"/>
              </a:rPr>
              <a:t> time </a:t>
            </a:r>
            <a:r>
              <a:rPr lang="tr-TR" sz="2000" dirty="0" err="1">
                <a:latin typeface="Calibri "/>
                <a:ea typeface="Arial"/>
                <a:cs typeface="Arial"/>
                <a:sym typeface="Arial"/>
              </a:rPr>
              <a:t>interval</a:t>
            </a:r>
            <a:r>
              <a:rPr lang="tr-TR" sz="2000" dirty="0">
                <a:latin typeface="Calibri "/>
                <a:ea typeface="Calibri"/>
                <a:cs typeface="Calibri"/>
                <a:sym typeface="Calibri"/>
              </a:rPr>
              <a:t> </a:t>
            </a:r>
            <a:r>
              <a:rPr lang="tr-TR" sz="2000" dirty="0">
                <a:latin typeface="Calibri "/>
                <a:ea typeface="Arial"/>
                <a:cs typeface="Arial"/>
                <a:sym typeface="Arial"/>
              </a:rPr>
              <a:t>→</a:t>
            </a:r>
            <a:r>
              <a:rPr lang="tr-TR" sz="2000" dirty="0">
                <a:latin typeface="Calibri "/>
                <a:ea typeface="Calibri"/>
                <a:cs typeface="Calibri"/>
                <a:sym typeface="Calibri"/>
              </a:rPr>
              <a:t> </a:t>
            </a:r>
            <a:r>
              <a:rPr lang="tr-TR" sz="2000" b="1" dirty="0">
                <a:latin typeface="Calibri "/>
                <a:ea typeface="Calibri"/>
                <a:cs typeface="Calibri"/>
                <a:sym typeface="Calibri"/>
              </a:rPr>
              <a:t>01.07.2020-28.02.2021 (8</a:t>
            </a:r>
            <a:r>
              <a:rPr lang="tr-TR" sz="2000" b="1" dirty="0">
                <a:latin typeface="Calibri "/>
                <a:ea typeface="Arial"/>
                <a:cs typeface="Arial"/>
                <a:sym typeface="Arial"/>
              </a:rPr>
              <a:t> </a:t>
            </a:r>
            <a:r>
              <a:rPr lang="tr-TR" sz="2000" b="1" dirty="0" err="1">
                <a:latin typeface="Calibri "/>
                <a:ea typeface="Arial"/>
                <a:cs typeface="Arial"/>
                <a:sym typeface="Arial"/>
              </a:rPr>
              <a:t>Months</a:t>
            </a:r>
            <a:r>
              <a:rPr lang="tr-TR" sz="2000" b="1" dirty="0">
                <a:latin typeface="Calibri "/>
                <a:ea typeface="Arial"/>
                <a:cs typeface="Arial"/>
                <a:sym typeface="Arial"/>
              </a:rPr>
              <a:t>)</a:t>
            </a:r>
          </a:p>
          <a:p>
            <a:pPr>
              <a:buSzPct val="25000"/>
            </a:pPr>
            <a:endParaRPr lang="tr-TR" sz="2000" b="1" dirty="0">
              <a:latin typeface="Calibri "/>
              <a:ea typeface="Arial"/>
              <a:cs typeface="Arial"/>
              <a:sym typeface="Arial"/>
            </a:endParaRPr>
          </a:p>
          <a:p>
            <a:pPr>
              <a:buSzPct val="25000"/>
            </a:pPr>
            <a:r>
              <a:rPr lang="tr-TR" sz="2000" dirty="0" err="1">
                <a:latin typeface="Calibri "/>
                <a:ea typeface="Arial"/>
                <a:cs typeface="Arial"/>
                <a:sym typeface="Arial"/>
              </a:rPr>
              <a:t>Number</a:t>
            </a:r>
            <a:r>
              <a:rPr lang="tr-TR" sz="2000" dirty="0">
                <a:latin typeface="Calibri "/>
                <a:ea typeface="Arial"/>
                <a:cs typeface="Arial"/>
                <a:sym typeface="Arial"/>
              </a:rPr>
              <a:t> of </a:t>
            </a:r>
            <a:r>
              <a:rPr lang="tr-TR" sz="2000" dirty="0" err="1">
                <a:latin typeface="Calibri "/>
                <a:ea typeface="Arial"/>
                <a:cs typeface="Arial"/>
                <a:sym typeface="Arial"/>
              </a:rPr>
              <a:t>working</a:t>
            </a:r>
            <a:r>
              <a:rPr lang="tr-TR" sz="2000" dirty="0">
                <a:latin typeface="Calibri "/>
                <a:ea typeface="Arial"/>
                <a:cs typeface="Arial"/>
                <a:sym typeface="Arial"/>
              </a:rPr>
              <a:t> </a:t>
            </a:r>
            <a:r>
              <a:rPr lang="tr-TR" sz="2000" dirty="0" err="1">
                <a:latin typeface="Calibri "/>
                <a:ea typeface="Arial"/>
                <a:cs typeface="Arial"/>
                <a:sym typeface="Arial"/>
              </a:rPr>
              <a:t>days</a:t>
            </a:r>
            <a:r>
              <a:rPr lang="tr-TR" sz="2000" b="1" dirty="0">
                <a:latin typeface="Calibri "/>
                <a:ea typeface="Arial"/>
                <a:cs typeface="Arial"/>
                <a:sym typeface="Arial"/>
              </a:rPr>
              <a:t>: 105</a:t>
            </a:r>
          </a:p>
          <a:p>
            <a:pPr marL="0" marR="0" lvl="0" indent="0" algn="l" rtl="0">
              <a:spcBef>
                <a:spcPts val="0"/>
              </a:spcBef>
              <a:buNone/>
            </a:pPr>
            <a:endParaRPr sz="2000" dirty="0">
              <a:latin typeface="Calibri "/>
              <a:ea typeface="Arial"/>
              <a:cs typeface="Arial"/>
              <a:sym typeface="Arial"/>
            </a:endParaRPr>
          </a:p>
          <a:p>
            <a:pPr marL="0" marR="0" lvl="0" indent="0" algn="l" rtl="0">
              <a:spcBef>
                <a:spcPts val="0"/>
              </a:spcBef>
              <a:buSzPct val="25000"/>
              <a:buNone/>
            </a:pPr>
            <a:r>
              <a:rPr lang="tr-TR" sz="2000" dirty="0" err="1">
                <a:latin typeface="Calibri "/>
                <a:ea typeface="Arial"/>
                <a:cs typeface="Arial"/>
                <a:sym typeface="Arial"/>
              </a:rPr>
              <a:t>Medias</a:t>
            </a:r>
            <a:r>
              <a:rPr lang="tr-TR" sz="2000" dirty="0">
                <a:latin typeface="Calibri "/>
                <a:ea typeface="Arial"/>
                <a:cs typeface="Arial"/>
                <a:sym typeface="Arial"/>
              </a:rPr>
              <a:t> → </a:t>
            </a:r>
            <a:r>
              <a:rPr lang="tr-TR" sz="2000" b="1" dirty="0" err="1">
                <a:latin typeface="Calibri "/>
                <a:ea typeface="Arial"/>
                <a:cs typeface="Arial"/>
                <a:sym typeface="Arial"/>
              </a:rPr>
              <a:t>Paper</a:t>
            </a:r>
            <a:r>
              <a:rPr lang="tr-TR" sz="2000" b="1" dirty="0">
                <a:latin typeface="Calibri "/>
                <a:ea typeface="Arial"/>
                <a:cs typeface="Arial"/>
                <a:sym typeface="Arial"/>
              </a:rPr>
              <a:t> </a:t>
            </a:r>
            <a:r>
              <a:rPr lang="tr-TR" sz="2000" b="1" dirty="0" err="1">
                <a:latin typeface="Calibri "/>
                <a:ea typeface="Arial"/>
                <a:cs typeface="Arial"/>
                <a:sym typeface="Arial"/>
              </a:rPr>
              <a:t>Brochures</a:t>
            </a:r>
            <a:r>
              <a:rPr lang="tr-TR" sz="2000" b="1" dirty="0">
                <a:latin typeface="Calibri "/>
                <a:ea typeface="Arial"/>
                <a:cs typeface="Arial"/>
                <a:sym typeface="Arial"/>
              </a:rPr>
              <a:t>, </a:t>
            </a:r>
            <a:r>
              <a:rPr lang="tr-TR" sz="2000" b="1" dirty="0" err="1">
                <a:latin typeface="Calibri "/>
                <a:ea typeface="Arial"/>
                <a:cs typeface="Arial"/>
                <a:sym typeface="Arial"/>
              </a:rPr>
              <a:t>Website</a:t>
            </a:r>
            <a:r>
              <a:rPr lang="tr-TR" sz="2000" b="1" dirty="0">
                <a:latin typeface="Calibri "/>
                <a:ea typeface="Arial"/>
                <a:cs typeface="Arial"/>
                <a:sym typeface="Arial"/>
              </a:rPr>
              <a:t>, </a:t>
            </a:r>
            <a:r>
              <a:rPr lang="tr-TR" sz="2000" b="1" dirty="0" err="1">
                <a:latin typeface="Calibri "/>
                <a:ea typeface="Arial"/>
                <a:cs typeface="Arial"/>
                <a:sym typeface="Arial"/>
              </a:rPr>
              <a:t>Text</a:t>
            </a:r>
            <a:r>
              <a:rPr lang="tr-TR" sz="2000" b="1" dirty="0">
                <a:latin typeface="Calibri "/>
                <a:ea typeface="Arial"/>
                <a:cs typeface="Arial"/>
                <a:sym typeface="Arial"/>
              </a:rPr>
              <a:t> file, </a:t>
            </a:r>
            <a:r>
              <a:rPr lang="tr-TR" sz="2000" b="1" dirty="0" err="1">
                <a:latin typeface="Calibri "/>
                <a:ea typeface="Arial"/>
                <a:cs typeface="Arial"/>
                <a:sym typeface="Arial"/>
              </a:rPr>
              <a:t>Social</a:t>
            </a:r>
            <a:r>
              <a:rPr lang="tr-TR" sz="2000" b="1" dirty="0">
                <a:latin typeface="Calibri "/>
                <a:ea typeface="Arial"/>
                <a:cs typeface="Arial"/>
                <a:sym typeface="Arial"/>
              </a:rPr>
              <a:t> </a:t>
            </a:r>
            <a:r>
              <a:rPr lang="tr-TR" sz="2000" b="1" dirty="0" err="1">
                <a:latin typeface="Calibri "/>
                <a:ea typeface="Arial"/>
                <a:cs typeface="Arial"/>
                <a:sym typeface="Arial"/>
              </a:rPr>
              <a:t>media</a:t>
            </a:r>
            <a:endParaRPr lang="tr-TR" sz="2000" b="1" dirty="0">
              <a:latin typeface="Calibri "/>
              <a:ea typeface="Arial"/>
              <a:cs typeface="Arial"/>
              <a:sym typeface="Arial"/>
            </a:endParaRPr>
          </a:p>
          <a:p>
            <a:pPr marL="0" marR="0" lvl="0" indent="0" algn="l" rtl="0">
              <a:spcBef>
                <a:spcPts val="0"/>
              </a:spcBef>
              <a:buNone/>
            </a:pPr>
            <a:endParaRPr sz="2000" dirty="0">
              <a:latin typeface="Calibri "/>
              <a:ea typeface="Arial"/>
              <a:cs typeface="Arial"/>
              <a:sym typeface="Arial"/>
            </a:endParaRPr>
          </a:p>
          <a:p>
            <a:pPr lvl="0">
              <a:buSzPct val="25000"/>
            </a:pPr>
            <a:r>
              <a:rPr lang="tr-TR" sz="2000" dirty="0" err="1">
                <a:latin typeface="Calibri "/>
                <a:ea typeface="Arial"/>
                <a:cs typeface="Arial"/>
                <a:sym typeface="Arial"/>
              </a:rPr>
              <a:t>Leading</a:t>
            </a:r>
            <a:r>
              <a:rPr lang="tr-TR" sz="2000" dirty="0">
                <a:latin typeface="Calibri "/>
                <a:ea typeface="Arial"/>
                <a:cs typeface="Arial"/>
                <a:sym typeface="Arial"/>
              </a:rPr>
              <a:t> </a:t>
            </a:r>
            <a:r>
              <a:rPr lang="tr-TR" sz="2000" dirty="0" err="1">
                <a:latin typeface="Calibri "/>
                <a:ea typeface="Arial"/>
                <a:cs typeface="Arial"/>
                <a:sym typeface="Arial"/>
              </a:rPr>
              <a:t>Organisation</a:t>
            </a:r>
            <a:r>
              <a:rPr lang="tr-TR" sz="2000" dirty="0">
                <a:latin typeface="Calibri "/>
                <a:ea typeface="Arial"/>
                <a:cs typeface="Arial"/>
                <a:sym typeface="Arial"/>
              </a:rPr>
              <a:t> → </a:t>
            </a:r>
            <a:r>
              <a:rPr lang="tr-TR" b="1" dirty="0">
                <a:latin typeface="Calibri "/>
                <a:ea typeface="Arial"/>
                <a:cs typeface="Arial"/>
                <a:sym typeface="Arial"/>
              </a:rPr>
              <a:t>TFTAK</a:t>
            </a:r>
          </a:p>
          <a:p>
            <a:pPr lvl="0">
              <a:buSzPct val="25000"/>
            </a:pPr>
            <a:endParaRPr lang="tr-TR" sz="2000" b="1" dirty="0">
              <a:latin typeface="Calibri "/>
              <a:ea typeface="Arial"/>
              <a:cs typeface="Arial"/>
              <a:sym typeface="Arial"/>
            </a:endParaRPr>
          </a:p>
          <a:p>
            <a:pPr lvl="0">
              <a:buSzPct val="25000"/>
            </a:pPr>
            <a:r>
              <a:rPr lang="tr-TR" sz="2000" dirty="0" err="1">
                <a:latin typeface="Calibri "/>
                <a:ea typeface="Arial"/>
                <a:cs typeface="Arial"/>
                <a:sym typeface="Arial"/>
              </a:rPr>
              <a:t>Participating</a:t>
            </a:r>
            <a:r>
              <a:rPr lang="tr-TR" sz="2000" dirty="0">
                <a:latin typeface="Calibri "/>
                <a:ea typeface="Arial"/>
                <a:cs typeface="Arial"/>
                <a:sym typeface="Arial"/>
              </a:rPr>
              <a:t> </a:t>
            </a:r>
            <a:r>
              <a:rPr lang="tr-TR" sz="2000" dirty="0" err="1">
                <a:latin typeface="Calibri "/>
                <a:ea typeface="Arial"/>
                <a:cs typeface="Arial"/>
                <a:sym typeface="Arial"/>
              </a:rPr>
              <a:t>Organisations</a:t>
            </a:r>
            <a:r>
              <a:rPr lang="tr-TR" sz="2000" dirty="0">
                <a:latin typeface="Calibri "/>
                <a:ea typeface="Arial"/>
                <a:cs typeface="Arial"/>
                <a:sym typeface="Arial"/>
              </a:rPr>
              <a:t> → </a:t>
            </a:r>
            <a:r>
              <a:rPr lang="pt-BR" sz="2000" b="1" dirty="0">
                <a:latin typeface="Calibri "/>
                <a:ea typeface="Arial"/>
                <a:cs typeface="Arial"/>
                <a:sym typeface="Arial"/>
              </a:rPr>
              <a:t>C</a:t>
            </a:r>
            <a:r>
              <a:rPr lang="tr-TR" sz="2000" b="1" dirty="0">
                <a:latin typeface="Calibri "/>
                <a:ea typeface="Arial"/>
                <a:cs typeface="Arial"/>
                <a:sym typeface="Arial"/>
              </a:rPr>
              <a:t>RIFFC</a:t>
            </a:r>
            <a:r>
              <a:rPr lang="pt-BR" sz="2000" b="1" dirty="0">
                <a:latin typeface="Calibri "/>
                <a:ea typeface="Arial"/>
                <a:cs typeface="Arial"/>
                <a:sym typeface="Arial"/>
              </a:rPr>
              <a:t>, </a:t>
            </a:r>
            <a:r>
              <a:rPr lang="tr-TR" sz="2000" b="1" dirty="0">
                <a:latin typeface="Calibri "/>
                <a:ea typeface="Arial"/>
                <a:cs typeface="Arial"/>
                <a:sym typeface="Arial"/>
              </a:rPr>
              <a:t>TARIM AS </a:t>
            </a:r>
            <a:r>
              <a:rPr lang="tr-TR" sz="2000" b="1" dirty="0" err="1">
                <a:latin typeface="Calibri "/>
                <a:ea typeface="Arial"/>
                <a:cs typeface="Arial"/>
                <a:sym typeface="Arial"/>
              </a:rPr>
              <a:t>and</a:t>
            </a:r>
            <a:r>
              <a:rPr lang="tr-TR" sz="2000" b="1" dirty="0">
                <a:latin typeface="Calibri "/>
                <a:ea typeface="Arial"/>
                <a:cs typeface="Arial"/>
                <a:sym typeface="Arial"/>
              </a:rPr>
              <a:t> CTC</a:t>
            </a:r>
            <a:endParaRPr sz="2000" dirty="0">
              <a:latin typeface="Arial"/>
              <a:ea typeface="Arial"/>
              <a:cs typeface="Arial"/>
              <a:sym typeface="Arial"/>
            </a:endParaRPr>
          </a:p>
        </p:txBody>
      </p:sp>
      <p:pic>
        <p:nvPicPr>
          <p:cNvPr id="9" name="Resim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97"/>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tüm_logol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3874" y="6296025"/>
            <a:ext cx="3320125"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699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7172461" y="239723"/>
            <a:ext cx="1705916" cy="461665"/>
          </a:xfrm>
          <a:prstGeom prst="rect">
            <a:avLst/>
          </a:prstGeom>
        </p:spPr>
        <p:txBody>
          <a:bodyPr wrap="none">
            <a:spAutoFit/>
          </a:bodyPr>
          <a:lstStyle/>
          <a:p>
            <a:r>
              <a:rPr lang="tr-TR" sz="2400" b="1" dirty="0">
                <a:solidFill>
                  <a:schemeClr val="accent2">
                    <a:lumMod val="75000"/>
                  </a:schemeClr>
                </a:solidFill>
                <a:latin typeface="Arial"/>
                <a:ea typeface="Arial"/>
                <a:cs typeface="Arial"/>
                <a:sym typeface="Arial"/>
              </a:rPr>
              <a:t>OUTPUT 6</a:t>
            </a:r>
            <a:endParaRPr lang="tr-TR" sz="2400" b="1" dirty="0">
              <a:solidFill>
                <a:schemeClr val="accent2">
                  <a:lumMod val="75000"/>
                </a:schemeClr>
              </a:solidFill>
              <a:latin typeface="Arial"/>
              <a:ea typeface="Arial"/>
              <a:cs typeface="Arial"/>
            </a:endParaRPr>
          </a:p>
        </p:txBody>
      </p:sp>
      <p:sp>
        <p:nvSpPr>
          <p:cNvPr id="5" name="Dikdörtgen 4"/>
          <p:cNvSpPr/>
          <p:nvPr/>
        </p:nvSpPr>
        <p:spPr>
          <a:xfrm>
            <a:off x="331076" y="1691226"/>
            <a:ext cx="8547301" cy="3693319"/>
          </a:xfrm>
          <a:prstGeom prst="rect">
            <a:avLst/>
          </a:prstGeom>
        </p:spPr>
        <p:txBody>
          <a:bodyPr wrap="square">
            <a:spAutoFit/>
          </a:bodyPr>
          <a:lstStyle/>
          <a:p>
            <a:pPr algn="just"/>
            <a:r>
              <a:rPr lang="en-US" dirty="0"/>
              <a:t>This training material is written for young people who would like to increase their knowledge and skills related to processing produce. It is known that it is not easy to preserve fresh fruits</a:t>
            </a:r>
            <a:r>
              <a:rPr lang="tr-TR" dirty="0"/>
              <a:t> </a:t>
            </a:r>
            <a:r>
              <a:rPr lang="en-US" dirty="0"/>
              <a:t>and vegetables in an acceptable form for a long time so farmers may lose money due to the post-harvest losses. </a:t>
            </a:r>
            <a:endParaRPr lang="tr-TR" dirty="0"/>
          </a:p>
          <a:p>
            <a:pPr algn="just"/>
            <a:endParaRPr lang="tr-TR" dirty="0"/>
          </a:p>
          <a:p>
            <a:pPr algn="just"/>
            <a:r>
              <a:rPr lang="en-US" dirty="0"/>
              <a:t>Value-added food processing is something that you do to help make more</a:t>
            </a:r>
            <a:r>
              <a:rPr lang="tr-TR" dirty="0"/>
              <a:t> </a:t>
            </a:r>
            <a:r>
              <a:rPr lang="en-US" dirty="0"/>
              <a:t>money from your farm products. For instance, jams and pickles make great value-added farm products and shelf-life is getting longer. Value-added products are defined by USDA as a</a:t>
            </a:r>
            <a:r>
              <a:rPr lang="tr-TR" dirty="0"/>
              <a:t> </a:t>
            </a:r>
            <a:r>
              <a:rPr lang="en-US" dirty="0"/>
              <a:t>change in the physical state or form of the product such as making strawberries into jam. </a:t>
            </a:r>
            <a:endParaRPr lang="tr-TR" dirty="0"/>
          </a:p>
          <a:p>
            <a:pPr algn="just"/>
            <a:endParaRPr lang="tr-TR" dirty="0"/>
          </a:p>
          <a:p>
            <a:pPr algn="just"/>
            <a:r>
              <a:rPr lang="en-US" dirty="0"/>
              <a:t>Value-added products may open new markets, increase the public's appreciation for the farm,</a:t>
            </a:r>
            <a:r>
              <a:rPr lang="tr-TR" dirty="0"/>
              <a:t> </a:t>
            </a:r>
            <a:r>
              <a:rPr lang="en-US" dirty="0"/>
              <a:t>increase revenue as consumers are willing to pay more for extra value and extend the marketing period.</a:t>
            </a:r>
            <a:endParaRPr lang="tr-TR"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Resi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197"/>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tüm_log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3874" y="6296025"/>
            <a:ext cx="3320125"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539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3" name="Dikdörtgen 2"/>
          <p:cNvSpPr/>
          <p:nvPr/>
        </p:nvSpPr>
        <p:spPr>
          <a:xfrm>
            <a:off x="374645" y="1574629"/>
            <a:ext cx="8362955" cy="3539430"/>
          </a:xfrm>
          <a:prstGeom prst="rect">
            <a:avLst/>
          </a:prstGeom>
        </p:spPr>
        <p:txBody>
          <a:bodyPr wrap="square">
            <a:spAutoFit/>
          </a:bodyPr>
          <a:lstStyle/>
          <a:p>
            <a:pPr algn="just"/>
            <a:endParaRPr lang="tr-TR" sz="2200" b="1" dirty="0"/>
          </a:p>
          <a:p>
            <a:pPr algn="just"/>
            <a:r>
              <a:rPr lang="tr-TR" sz="2000" b="1" dirty="0" err="1">
                <a:latin typeface="Times New Roman" panose="02020603050405020304" pitchFamily="18" charset="0"/>
                <a:cs typeface="Times New Roman" panose="02020603050405020304" pitchFamily="18" charset="0"/>
              </a:rPr>
              <a:t>Expected</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impacts</a:t>
            </a:r>
            <a:r>
              <a:rPr lang="tr-TR" sz="2000" b="1" dirty="0">
                <a:latin typeface="Times New Roman" panose="02020603050405020304" pitchFamily="18" charset="0"/>
                <a:cs typeface="Times New Roman" panose="02020603050405020304" pitchFamily="18" charset="0"/>
              </a:rPr>
              <a:t>:</a:t>
            </a:r>
          </a:p>
          <a:p>
            <a:endParaRPr lang="tr-TR" sz="2000" dirty="0">
              <a:latin typeface="Times New Roman" panose="02020603050405020304" pitchFamily="18" charset="0"/>
              <a:cs typeface="Times New Roman" panose="02020603050405020304" pitchFamily="18" charset="0"/>
            </a:endParaRPr>
          </a:p>
          <a:p>
            <a:r>
              <a:rPr lang="en-US" dirty="0"/>
              <a:t>-To give clear guidance on what is value-added food processing is</a:t>
            </a:r>
          </a:p>
          <a:p>
            <a:r>
              <a:rPr lang="en-US" dirty="0"/>
              <a:t>-To inform target groups about how to make and develop some value-added food products from fruits and vegetables (how to package them and where you can make them)</a:t>
            </a:r>
          </a:p>
          <a:p>
            <a:r>
              <a:rPr lang="en-US" dirty="0"/>
              <a:t>-To broaden young people's minds related to alternative value-added food products that have export potential</a:t>
            </a:r>
          </a:p>
          <a:p>
            <a:r>
              <a:rPr lang="en-US" dirty="0"/>
              <a:t>-To introduce successful practices concerning value-added food products from fruits and vegetables</a:t>
            </a:r>
          </a:p>
          <a:p>
            <a:r>
              <a:rPr lang="en-US" dirty="0"/>
              <a:t>-To increase the spirit of entrepreneurship and social integration</a:t>
            </a:r>
            <a:endParaRPr lang="tr-TR" sz="2000" b="1" dirty="0">
              <a:latin typeface="Times New Roman" panose="02020603050405020304" pitchFamily="18" charset="0"/>
              <a:cs typeface="Times New Roman" panose="02020603050405020304" pitchFamily="18" charset="0"/>
            </a:endParaRPr>
          </a:p>
        </p:txBody>
      </p:sp>
      <p:sp>
        <p:nvSpPr>
          <p:cNvPr id="7" name="Dikdörtgen 6"/>
          <p:cNvSpPr/>
          <p:nvPr/>
        </p:nvSpPr>
        <p:spPr>
          <a:xfrm>
            <a:off x="7172461" y="239723"/>
            <a:ext cx="1705916" cy="461665"/>
          </a:xfrm>
          <a:prstGeom prst="rect">
            <a:avLst/>
          </a:prstGeom>
        </p:spPr>
        <p:txBody>
          <a:bodyPr wrap="none">
            <a:spAutoFit/>
          </a:bodyPr>
          <a:lstStyle/>
          <a:p>
            <a:r>
              <a:rPr lang="tr-TR" sz="2400" b="1" dirty="0">
                <a:solidFill>
                  <a:schemeClr val="accent6">
                    <a:lumMod val="75000"/>
                  </a:schemeClr>
                </a:solidFill>
                <a:latin typeface="Arial"/>
                <a:ea typeface="Arial"/>
                <a:cs typeface="Arial"/>
                <a:sym typeface="Arial"/>
              </a:rPr>
              <a:t>OUTPUT 6</a:t>
            </a:r>
            <a:endParaRPr lang="tr-TR" sz="2400" b="1" dirty="0">
              <a:solidFill>
                <a:schemeClr val="accent6">
                  <a:lumMod val="75000"/>
                </a:schemeClr>
              </a:solidFill>
              <a:latin typeface="Arial"/>
              <a:ea typeface="Arial"/>
              <a:cs typeface="Arial"/>
            </a:endParaRPr>
          </a:p>
        </p:txBody>
      </p:sp>
      <p:pic>
        <p:nvPicPr>
          <p:cNvPr id="8" name="Resim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97"/>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üm_logol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3874" y="6296025"/>
            <a:ext cx="3320125"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6369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7172461" y="239723"/>
            <a:ext cx="1705916" cy="461665"/>
          </a:xfrm>
          <a:prstGeom prst="rect">
            <a:avLst/>
          </a:prstGeom>
        </p:spPr>
        <p:txBody>
          <a:bodyPr wrap="none">
            <a:spAutoFit/>
          </a:bodyPr>
          <a:lstStyle/>
          <a:p>
            <a:r>
              <a:rPr lang="tr-TR" sz="2400" b="1" dirty="0">
                <a:solidFill>
                  <a:schemeClr val="accent1">
                    <a:lumMod val="75000"/>
                  </a:schemeClr>
                </a:solidFill>
                <a:latin typeface="Arial"/>
                <a:ea typeface="Arial"/>
                <a:cs typeface="Arial"/>
                <a:sym typeface="Arial"/>
              </a:rPr>
              <a:t>OUTPUT 7</a:t>
            </a:r>
            <a:endParaRPr lang="tr-TR" sz="2400" b="1" dirty="0">
              <a:solidFill>
                <a:schemeClr val="accent1">
                  <a:lumMod val="75000"/>
                </a:schemeClr>
              </a:solidFill>
              <a:latin typeface="Arial"/>
              <a:ea typeface="Arial"/>
              <a:cs typeface="Arial"/>
            </a:endParaRPr>
          </a:p>
        </p:txBody>
      </p:sp>
      <p:sp>
        <p:nvSpPr>
          <p:cNvPr id="3" name="Dikdörtgen 2"/>
          <p:cNvSpPr/>
          <p:nvPr/>
        </p:nvSpPr>
        <p:spPr>
          <a:xfrm>
            <a:off x="795355" y="1198208"/>
            <a:ext cx="7736181" cy="461665"/>
          </a:xfrm>
          <a:prstGeom prst="rect">
            <a:avLst/>
          </a:prstGeom>
        </p:spPr>
        <p:txBody>
          <a:bodyPr wrap="square">
            <a:spAutoFit/>
          </a:bodyPr>
          <a:lstStyle/>
          <a:p>
            <a:pPr algn="ctr"/>
            <a:r>
              <a:rPr lang="en-US" sz="2400" b="1" dirty="0">
                <a:solidFill>
                  <a:schemeClr val="accent1">
                    <a:lumMod val="75000"/>
                  </a:schemeClr>
                </a:solidFill>
                <a:latin typeface="Arial"/>
                <a:ea typeface="Arial"/>
                <a:cs typeface="Arial"/>
              </a:rPr>
              <a:t> </a:t>
            </a:r>
            <a:r>
              <a:rPr lang="tr-TR" sz="2400" b="1" dirty="0">
                <a:solidFill>
                  <a:schemeClr val="accent1">
                    <a:lumMod val="75000"/>
                  </a:schemeClr>
                </a:solidFill>
                <a:latin typeface="Arial"/>
                <a:ea typeface="Arial"/>
                <a:cs typeface="Arial"/>
              </a:rPr>
              <a:t>E-</a:t>
            </a:r>
            <a:r>
              <a:rPr lang="tr-TR" sz="2400" b="1" dirty="0" err="1">
                <a:solidFill>
                  <a:schemeClr val="accent1">
                    <a:lumMod val="75000"/>
                  </a:schemeClr>
                </a:solidFill>
                <a:latin typeface="Arial"/>
                <a:ea typeface="Arial"/>
                <a:cs typeface="Arial"/>
              </a:rPr>
              <a:t>learning</a:t>
            </a:r>
            <a:r>
              <a:rPr lang="tr-TR" sz="2400" b="1" dirty="0">
                <a:solidFill>
                  <a:schemeClr val="accent1">
                    <a:lumMod val="75000"/>
                  </a:schemeClr>
                </a:solidFill>
                <a:latin typeface="Arial"/>
                <a:ea typeface="Arial"/>
                <a:cs typeface="Arial"/>
              </a:rPr>
              <a:t> </a:t>
            </a:r>
            <a:r>
              <a:rPr lang="tr-TR" sz="2400" b="1" dirty="0" err="1">
                <a:solidFill>
                  <a:schemeClr val="accent1">
                    <a:lumMod val="75000"/>
                  </a:schemeClr>
                </a:solidFill>
                <a:latin typeface="Arial"/>
                <a:ea typeface="Arial"/>
                <a:cs typeface="Arial"/>
              </a:rPr>
              <a:t>module</a:t>
            </a:r>
            <a:endParaRPr lang="tr-TR" sz="2400" b="1" dirty="0">
              <a:solidFill>
                <a:schemeClr val="accent1">
                  <a:lumMod val="75000"/>
                </a:schemeClr>
              </a:solidFill>
              <a:latin typeface="Arial"/>
              <a:ea typeface="Arial"/>
              <a:cs typeface="Arial"/>
            </a:endParaRPr>
          </a:p>
        </p:txBody>
      </p:sp>
      <p:sp>
        <p:nvSpPr>
          <p:cNvPr id="8" name="Shape 110"/>
          <p:cNvSpPr/>
          <p:nvPr/>
        </p:nvSpPr>
        <p:spPr>
          <a:xfrm>
            <a:off x="233800" y="2258963"/>
            <a:ext cx="8623738" cy="3794996"/>
          </a:xfrm>
          <a:prstGeom prst="rect">
            <a:avLst/>
          </a:prstGeom>
          <a:solidFill>
            <a:schemeClr val="accent1">
              <a:lumMod val="20000"/>
              <a:lumOff val="80000"/>
            </a:schemeClr>
          </a:solidFill>
          <a:ln>
            <a:noFill/>
          </a:ln>
        </p:spPr>
        <p:txBody>
          <a:bodyPr wrap="square" lIns="91425" tIns="45700" rIns="91425" bIns="45700" anchor="t" anchorCtr="0">
            <a:noAutofit/>
          </a:bodyPr>
          <a:lstStyle/>
          <a:p>
            <a:pPr marL="0" marR="0" lvl="0" indent="0" algn="l" rtl="0">
              <a:spcBef>
                <a:spcPts val="0"/>
              </a:spcBef>
              <a:buNone/>
            </a:pPr>
            <a:endParaRPr sz="2000" b="1" dirty="0">
              <a:latin typeface="Arial"/>
              <a:ea typeface="Arial"/>
              <a:cs typeface="Arial"/>
              <a:sym typeface="Arial"/>
            </a:endParaRPr>
          </a:p>
          <a:p>
            <a:pPr>
              <a:buSzPct val="25000"/>
            </a:pPr>
            <a:r>
              <a:rPr lang="tr-TR" sz="2000" dirty="0" err="1">
                <a:latin typeface="Calibri "/>
                <a:ea typeface="Arial"/>
                <a:cs typeface="Arial"/>
                <a:sym typeface="Arial"/>
              </a:rPr>
              <a:t>Planned</a:t>
            </a:r>
            <a:r>
              <a:rPr lang="tr-TR" sz="2000" dirty="0">
                <a:latin typeface="Calibri "/>
                <a:ea typeface="Arial"/>
                <a:cs typeface="Arial"/>
                <a:sym typeface="Arial"/>
              </a:rPr>
              <a:t> time </a:t>
            </a:r>
            <a:r>
              <a:rPr lang="tr-TR" sz="2000" dirty="0" err="1">
                <a:latin typeface="Calibri "/>
                <a:ea typeface="Arial"/>
                <a:cs typeface="Arial"/>
                <a:sym typeface="Arial"/>
              </a:rPr>
              <a:t>interval</a:t>
            </a:r>
            <a:r>
              <a:rPr lang="tr-TR" sz="2000" dirty="0">
                <a:latin typeface="Calibri "/>
                <a:ea typeface="Calibri"/>
                <a:cs typeface="Calibri"/>
                <a:sym typeface="Calibri"/>
              </a:rPr>
              <a:t> </a:t>
            </a:r>
            <a:r>
              <a:rPr lang="tr-TR" sz="2000" dirty="0">
                <a:latin typeface="Calibri "/>
                <a:ea typeface="Arial"/>
                <a:cs typeface="Arial"/>
                <a:sym typeface="Arial"/>
              </a:rPr>
              <a:t>→</a:t>
            </a:r>
            <a:r>
              <a:rPr lang="tr-TR" sz="2000" dirty="0">
                <a:latin typeface="Calibri "/>
                <a:ea typeface="Calibri"/>
                <a:cs typeface="Calibri"/>
                <a:sym typeface="Calibri"/>
              </a:rPr>
              <a:t>  </a:t>
            </a:r>
            <a:r>
              <a:rPr lang="tr-TR" sz="2000" b="1" dirty="0">
                <a:latin typeface="Calibri "/>
                <a:ea typeface="Calibri"/>
                <a:cs typeface="Calibri"/>
                <a:sym typeface="Calibri"/>
              </a:rPr>
              <a:t>01.03.2021-31.07.2021</a:t>
            </a:r>
            <a:r>
              <a:rPr lang="tr-TR" sz="2000" dirty="0">
                <a:latin typeface="Calibri "/>
                <a:ea typeface="Calibri"/>
                <a:cs typeface="Calibri"/>
                <a:sym typeface="Calibri"/>
              </a:rPr>
              <a:t> (</a:t>
            </a:r>
            <a:r>
              <a:rPr lang="tr-TR" sz="2000" b="1" dirty="0">
                <a:latin typeface="Calibri "/>
                <a:ea typeface="Calibri"/>
                <a:cs typeface="Calibri"/>
                <a:sym typeface="Calibri"/>
              </a:rPr>
              <a:t>5 </a:t>
            </a:r>
            <a:r>
              <a:rPr lang="tr-TR" sz="2000" b="1" dirty="0" err="1">
                <a:latin typeface="Calibri "/>
                <a:ea typeface="Arial"/>
                <a:cs typeface="Arial"/>
                <a:sym typeface="Arial"/>
              </a:rPr>
              <a:t>Months</a:t>
            </a:r>
            <a:r>
              <a:rPr lang="tr-TR" sz="2000" b="1" dirty="0">
                <a:latin typeface="Calibri "/>
                <a:ea typeface="Arial"/>
                <a:cs typeface="Arial"/>
                <a:sym typeface="Arial"/>
              </a:rPr>
              <a:t>)</a:t>
            </a:r>
          </a:p>
          <a:p>
            <a:pPr>
              <a:buSzPct val="25000"/>
            </a:pPr>
            <a:endParaRPr lang="tr-TR" sz="2000" b="1" dirty="0">
              <a:latin typeface="Calibri "/>
              <a:ea typeface="Arial"/>
              <a:cs typeface="Arial"/>
              <a:sym typeface="Arial"/>
            </a:endParaRPr>
          </a:p>
          <a:p>
            <a:pPr>
              <a:buSzPct val="25000"/>
            </a:pPr>
            <a:r>
              <a:rPr lang="tr-TR" sz="2000" dirty="0" err="1">
                <a:latin typeface="Calibri "/>
                <a:ea typeface="Arial"/>
                <a:cs typeface="Arial"/>
                <a:sym typeface="Arial"/>
              </a:rPr>
              <a:t>Number</a:t>
            </a:r>
            <a:r>
              <a:rPr lang="tr-TR" sz="2000" dirty="0">
                <a:latin typeface="Calibri "/>
                <a:ea typeface="Arial"/>
                <a:cs typeface="Arial"/>
                <a:sym typeface="Arial"/>
              </a:rPr>
              <a:t> of </a:t>
            </a:r>
            <a:r>
              <a:rPr lang="tr-TR" sz="2000" dirty="0" err="1">
                <a:latin typeface="Calibri "/>
                <a:ea typeface="Arial"/>
                <a:cs typeface="Arial"/>
                <a:sym typeface="Arial"/>
              </a:rPr>
              <a:t>working</a:t>
            </a:r>
            <a:r>
              <a:rPr lang="tr-TR" sz="2000" dirty="0">
                <a:latin typeface="Calibri "/>
                <a:ea typeface="Arial"/>
                <a:cs typeface="Arial"/>
                <a:sym typeface="Arial"/>
              </a:rPr>
              <a:t> </a:t>
            </a:r>
            <a:r>
              <a:rPr lang="tr-TR" sz="2000" dirty="0" err="1">
                <a:latin typeface="Calibri "/>
                <a:ea typeface="Arial"/>
                <a:cs typeface="Arial"/>
                <a:sym typeface="Arial"/>
              </a:rPr>
              <a:t>days</a:t>
            </a:r>
            <a:r>
              <a:rPr lang="tr-TR" sz="2000" b="1" dirty="0">
                <a:latin typeface="Calibri "/>
                <a:ea typeface="Arial"/>
                <a:cs typeface="Arial"/>
                <a:sym typeface="Arial"/>
              </a:rPr>
              <a:t>: 90</a:t>
            </a:r>
          </a:p>
          <a:p>
            <a:pPr marL="0" marR="0" lvl="0" indent="0" algn="l" rtl="0">
              <a:spcBef>
                <a:spcPts val="0"/>
              </a:spcBef>
              <a:buNone/>
            </a:pPr>
            <a:endParaRPr sz="2000" dirty="0">
              <a:latin typeface="Calibri "/>
              <a:ea typeface="Arial"/>
              <a:cs typeface="Arial"/>
              <a:sym typeface="Arial"/>
            </a:endParaRPr>
          </a:p>
          <a:p>
            <a:pPr marL="0" marR="0" lvl="0" indent="0" algn="l" rtl="0">
              <a:spcBef>
                <a:spcPts val="0"/>
              </a:spcBef>
              <a:buSzPct val="25000"/>
              <a:buNone/>
            </a:pPr>
            <a:r>
              <a:rPr lang="tr-TR" sz="2000" dirty="0" err="1">
                <a:latin typeface="Calibri "/>
                <a:ea typeface="Arial"/>
                <a:cs typeface="Arial"/>
                <a:sym typeface="Arial"/>
              </a:rPr>
              <a:t>Medias</a:t>
            </a:r>
            <a:r>
              <a:rPr lang="tr-TR" sz="2000" dirty="0">
                <a:latin typeface="Calibri "/>
                <a:ea typeface="Arial"/>
                <a:cs typeface="Arial"/>
                <a:sym typeface="Arial"/>
              </a:rPr>
              <a:t> → </a:t>
            </a:r>
            <a:r>
              <a:rPr lang="tr-TR" sz="2000" b="1" dirty="0" err="1">
                <a:latin typeface="Calibri "/>
                <a:ea typeface="Arial"/>
                <a:cs typeface="Arial"/>
                <a:sym typeface="Arial"/>
              </a:rPr>
              <a:t>Website</a:t>
            </a:r>
            <a:r>
              <a:rPr lang="tr-TR" sz="2000" b="1" dirty="0">
                <a:latin typeface="Calibri "/>
                <a:ea typeface="Arial"/>
                <a:cs typeface="Arial"/>
                <a:sym typeface="Arial"/>
              </a:rPr>
              <a:t>, </a:t>
            </a:r>
            <a:r>
              <a:rPr lang="tr-TR" sz="2000" b="1" dirty="0" err="1">
                <a:latin typeface="Calibri "/>
                <a:ea typeface="Arial"/>
                <a:cs typeface="Arial"/>
                <a:sym typeface="Arial"/>
              </a:rPr>
              <a:t>Social</a:t>
            </a:r>
            <a:r>
              <a:rPr lang="tr-TR" sz="2000" b="1" dirty="0">
                <a:latin typeface="Calibri "/>
                <a:ea typeface="Arial"/>
                <a:cs typeface="Arial"/>
                <a:sym typeface="Arial"/>
              </a:rPr>
              <a:t> </a:t>
            </a:r>
            <a:r>
              <a:rPr lang="tr-TR" sz="2000" b="1" dirty="0" err="1">
                <a:latin typeface="Calibri "/>
                <a:ea typeface="Arial"/>
                <a:cs typeface="Arial"/>
                <a:sym typeface="Arial"/>
              </a:rPr>
              <a:t>media</a:t>
            </a:r>
            <a:endParaRPr lang="tr-TR" sz="2000" b="1" dirty="0">
              <a:latin typeface="Calibri "/>
              <a:ea typeface="Arial"/>
              <a:cs typeface="Arial"/>
              <a:sym typeface="Arial"/>
            </a:endParaRPr>
          </a:p>
          <a:p>
            <a:pPr marL="0" marR="0" lvl="0" indent="0" algn="l" rtl="0">
              <a:spcBef>
                <a:spcPts val="0"/>
              </a:spcBef>
              <a:buSzPct val="25000"/>
              <a:buNone/>
            </a:pPr>
            <a:endParaRPr lang="tr-TR" sz="2000" dirty="0">
              <a:latin typeface="Calibri "/>
              <a:ea typeface="Arial"/>
              <a:cs typeface="Arial"/>
              <a:sym typeface="Arial"/>
            </a:endParaRPr>
          </a:p>
          <a:p>
            <a:pPr lvl="0">
              <a:buSzPct val="25000"/>
            </a:pPr>
            <a:r>
              <a:rPr lang="tr-TR" sz="2000" dirty="0" err="1">
                <a:latin typeface="Calibri "/>
                <a:ea typeface="Arial"/>
                <a:cs typeface="Arial"/>
                <a:sym typeface="Arial"/>
              </a:rPr>
              <a:t>Leading</a:t>
            </a:r>
            <a:r>
              <a:rPr lang="tr-TR" sz="2000" dirty="0">
                <a:latin typeface="Calibri "/>
                <a:ea typeface="Arial"/>
                <a:cs typeface="Arial"/>
                <a:sym typeface="Arial"/>
              </a:rPr>
              <a:t> </a:t>
            </a:r>
            <a:r>
              <a:rPr lang="tr-TR" sz="2000" dirty="0" err="1">
                <a:latin typeface="Calibri "/>
                <a:ea typeface="Arial"/>
                <a:cs typeface="Arial"/>
                <a:sym typeface="Arial"/>
              </a:rPr>
              <a:t>Organisation</a:t>
            </a:r>
            <a:r>
              <a:rPr lang="tr-TR" sz="2000" dirty="0">
                <a:latin typeface="Calibri "/>
                <a:ea typeface="Arial"/>
                <a:cs typeface="Arial"/>
                <a:sym typeface="Arial"/>
              </a:rPr>
              <a:t> → </a:t>
            </a:r>
            <a:r>
              <a:rPr lang="tr-TR" b="1" dirty="0">
                <a:latin typeface="Calibri "/>
                <a:ea typeface="Arial"/>
                <a:cs typeface="Arial"/>
                <a:sym typeface="Arial"/>
              </a:rPr>
              <a:t>GDAR</a:t>
            </a:r>
          </a:p>
          <a:p>
            <a:pPr lvl="0">
              <a:buSzPct val="25000"/>
            </a:pPr>
            <a:endParaRPr lang="tr-TR" sz="2000" b="1" dirty="0">
              <a:latin typeface="Calibri "/>
              <a:ea typeface="Arial"/>
              <a:cs typeface="Arial"/>
              <a:sym typeface="Arial"/>
            </a:endParaRPr>
          </a:p>
          <a:p>
            <a:pPr lvl="0">
              <a:buSzPct val="25000"/>
            </a:pPr>
            <a:r>
              <a:rPr lang="tr-TR" sz="2000" dirty="0" err="1">
                <a:latin typeface="Calibri "/>
                <a:ea typeface="Arial"/>
                <a:cs typeface="Arial"/>
                <a:sym typeface="Arial"/>
              </a:rPr>
              <a:t>Participating</a:t>
            </a:r>
            <a:r>
              <a:rPr lang="tr-TR" sz="2000" dirty="0">
                <a:latin typeface="Calibri "/>
                <a:ea typeface="Arial"/>
                <a:cs typeface="Arial"/>
                <a:sym typeface="Arial"/>
              </a:rPr>
              <a:t> </a:t>
            </a:r>
            <a:r>
              <a:rPr lang="tr-TR" sz="2000" dirty="0" err="1">
                <a:latin typeface="Calibri "/>
                <a:ea typeface="Arial"/>
                <a:cs typeface="Arial"/>
                <a:sym typeface="Arial"/>
              </a:rPr>
              <a:t>Organisations</a:t>
            </a:r>
            <a:r>
              <a:rPr lang="tr-TR" sz="2000" dirty="0">
                <a:latin typeface="Calibri "/>
                <a:ea typeface="Arial"/>
                <a:cs typeface="Arial"/>
                <a:sym typeface="Arial"/>
              </a:rPr>
              <a:t>  → </a:t>
            </a:r>
            <a:r>
              <a:rPr lang="pt-BR" sz="2000" b="1" dirty="0">
                <a:latin typeface="Calibri "/>
                <a:ea typeface="Arial"/>
                <a:cs typeface="Arial"/>
                <a:sym typeface="Arial"/>
              </a:rPr>
              <a:t>C</a:t>
            </a:r>
            <a:r>
              <a:rPr lang="tr-TR" sz="2000" b="1" dirty="0">
                <a:latin typeface="Calibri "/>
                <a:ea typeface="Arial"/>
                <a:cs typeface="Arial"/>
                <a:sym typeface="Arial"/>
              </a:rPr>
              <a:t>RIFFC</a:t>
            </a:r>
            <a:r>
              <a:rPr lang="pt-BR" sz="2000" b="1" dirty="0">
                <a:latin typeface="Calibri "/>
                <a:ea typeface="Arial"/>
                <a:cs typeface="Arial"/>
                <a:sym typeface="Arial"/>
              </a:rPr>
              <a:t>, </a:t>
            </a:r>
            <a:r>
              <a:rPr lang="tr-TR" sz="2000" b="1" dirty="0">
                <a:latin typeface="Calibri "/>
                <a:ea typeface="Arial"/>
                <a:cs typeface="Arial"/>
                <a:sym typeface="Arial"/>
              </a:rPr>
              <a:t>TARIM AS, TFTAK </a:t>
            </a:r>
            <a:r>
              <a:rPr lang="tr-TR" sz="2000" b="1" dirty="0" err="1">
                <a:latin typeface="Calibri "/>
                <a:ea typeface="Arial"/>
                <a:cs typeface="Arial"/>
                <a:sym typeface="Arial"/>
              </a:rPr>
              <a:t>and</a:t>
            </a:r>
            <a:r>
              <a:rPr lang="tr-TR" sz="2000" b="1" dirty="0">
                <a:latin typeface="Calibri "/>
                <a:ea typeface="Arial"/>
                <a:cs typeface="Arial"/>
                <a:sym typeface="Arial"/>
              </a:rPr>
              <a:t> CTC</a:t>
            </a:r>
            <a:endParaRPr sz="2000" dirty="0">
              <a:latin typeface="Arial"/>
              <a:ea typeface="Arial"/>
              <a:cs typeface="Arial"/>
              <a:sym typeface="Arial"/>
            </a:endParaRPr>
          </a:p>
        </p:txBody>
      </p:sp>
      <p:pic>
        <p:nvPicPr>
          <p:cNvPr id="9" name="Resim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97"/>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tüm_logol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3874" y="6296025"/>
            <a:ext cx="3320125"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851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3308123" y="1001070"/>
            <a:ext cx="2454583" cy="430887"/>
          </a:xfrm>
          <a:prstGeom prst="rect">
            <a:avLst/>
          </a:prstGeom>
        </p:spPr>
        <p:txBody>
          <a:bodyPr wrap="none">
            <a:spAutoFit/>
          </a:bodyPr>
          <a:lstStyle/>
          <a:p>
            <a:r>
              <a:rPr lang="tr-TR" sz="2200" b="1" dirty="0">
                <a:solidFill>
                  <a:schemeClr val="accent1">
                    <a:lumMod val="75000"/>
                  </a:schemeClr>
                </a:solidFill>
              </a:rPr>
              <a:t>E-</a:t>
            </a:r>
            <a:r>
              <a:rPr lang="tr-TR" sz="2200" b="1" dirty="0" err="1">
                <a:solidFill>
                  <a:schemeClr val="accent1">
                    <a:lumMod val="75000"/>
                  </a:schemeClr>
                </a:solidFill>
              </a:rPr>
              <a:t>learning</a:t>
            </a:r>
            <a:r>
              <a:rPr lang="tr-TR" sz="2200" b="1" dirty="0">
                <a:solidFill>
                  <a:schemeClr val="accent1">
                    <a:lumMod val="75000"/>
                  </a:schemeClr>
                </a:solidFill>
              </a:rPr>
              <a:t> platform</a:t>
            </a:r>
          </a:p>
        </p:txBody>
      </p:sp>
      <p:sp>
        <p:nvSpPr>
          <p:cNvPr id="6" name="Dikdörtgen 5"/>
          <p:cNvSpPr/>
          <p:nvPr/>
        </p:nvSpPr>
        <p:spPr>
          <a:xfrm>
            <a:off x="7172461" y="239723"/>
            <a:ext cx="1705916" cy="461665"/>
          </a:xfrm>
          <a:prstGeom prst="rect">
            <a:avLst/>
          </a:prstGeom>
        </p:spPr>
        <p:txBody>
          <a:bodyPr wrap="none">
            <a:spAutoFit/>
          </a:bodyPr>
          <a:lstStyle/>
          <a:p>
            <a:r>
              <a:rPr lang="tr-TR" sz="2400" b="1" dirty="0">
                <a:solidFill>
                  <a:schemeClr val="accent1">
                    <a:lumMod val="75000"/>
                  </a:schemeClr>
                </a:solidFill>
                <a:latin typeface="Arial"/>
                <a:ea typeface="Arial"/>
                <a:cs typeface="Arial"/>
                <a:sym typeface="Arial"/>
              </a:rPr>
              <a:t>OUTPUT 7</a:t>
            </a:r>
            <a:endParaRPr lang="tr-TR" sz="2400" b="1" dirty="0">
              <a:solidFill>
                <a:schemeClr val="accent1">
                  <a:lumMod val="75000"/>
                </a:schemeClr>
              </a:solidFill>
              <a:latin typeface="Arial"/>
              <a:ea typeface="Arial"/>
              <a:cs typeface="Arial"/>
            </a:endParaRPr>
          </a:p>
        </p:txBody>
      </p:sp>
      <p:sp>
        <p:nvSpPr>
          <p:cNvPr id="3" name="Dikdörtgen 2"/>
          <p:cNvSpPr/>
          <p:nvPr/>
        </p:nvSpPr>
        <p:spPr>
          <a:xfrm>
            <a:off x="361412" y="1899312"/>
            <a:ext cx="7885148" cy="3139321"/>
          </a:xfrm>
          <a:prstGeom prst="rect">
            <a:avLst/>
          </a:prstGeom>
        </p:spPr>
        <p:txBody>
          <a:bodyPr wrap="square">
            <a:spAutoFit/>
          </a:bodyPr>
          <a:lstStyle/>
          <a:p>
            <a:pPr algn="just"/>
            <a:r>
              <a:rPr lang="en-US" dirty="0"/>
              <a:t>An E-learning module will be formed by GDAR. It will present open educational course materials for guiding target groups about </a:t>
            </a:r>
            <a:r>
              <a:rPr lang="en-US" dirty="0" err="1"/>
              <a:t>agri</a:t>
            </a:r>
            <a:r>
              <a:rPr lang="en-US" dirty="0"/>
              <a:t>-food marketing, agricultural entrepreneurship, food</a:t>
            </a:r>
            <a:r>
              <a:rPr lang="tr-TR" dirty="0"/>
              <a:t> </a:t>
            </a:r>
            <a:r>
              <a:rPr lang="en-US" dirty="0"/>
              <a:t>safety and traditional food processing technologies and value-added food products from fruits and vegetable training material. </a:t>
            </a:r>
            <a:endParaRPr lang="tr-TR" dirty="0"/>
          </a:p>
          <a:p>
            <a:pPr algn="just"/>
            <a:endParaRPr lang="tr-TR" dirty="0"/>
          </a:p>
          <a:p>
            <a:pPr algn="just"/>
            <a:r>
              <a:rPr lang="en-US" dirty="0"/>
              <a:t>A technician and researcher will work together for this</a:t>
            </a:r>
            <a:r>
              <a:rPr lang="tr-TR" dirty="0"/>
              <a:t> </a:t>
            </a:r>
            <a:r>
              <a:rPr lang="tr-TR" dirty="0" err="1"/>
              <a:t>activity</a:t>
            </a:r>
            <a:r>
              <a:rPr lang="tr-TR" dirty="0"/>
              <a:t>. </a:t>
            </a:r>
            <a:r>
              <a:rPr lang="en-US" dirty="0"/>
              <a:t>E-learning Platform will be developed for all target groups where they can attend to the on-line course and receive distance training. Especially, for people who don't have a chance to</a:t>
            </a:r>
            <a:r>
              <a:rPr lang="tr-TR" dirty="0"/>
              <a:t> </a:t>
            </a:r>
            <a:r>
              <a:rPr lang="en-US" dirty="0"/>
              <a:t>attend to the physical workshop, conference. This platform will offer innovative and free-of-charge training materials for target groups and trainers. By this means, it will help the</a:t>
            </a:r>
            <a:r>
              <a:rPr lang="tr-TR" dirty="0"/>
              <a:t> </a:t>
            </a:r>
            <a:r>
              <a:rPr lang="en-US" dirty="0"/>
              <a:t>development of the </a:t>
            </a:r>
            <a:r>
              <a:rPr lang="en-US" dirty="0" err="1"/>
              <a:t>agri</a:t>
            </a:r>
            <a:r>
              <a:rPr lang="en-US" dirty="0"/>
              <a:t>-food sector by offering more qualified </a:t>
            </a:r>
            <a:r>
              <a:rPr lang="en-US" dirty="0" err="1"/>
              <a:t>labour</a:t>
            </a:r>
            <a:r>
              <a:rPr lang="en-US" dirty="0"/>
              <a:t>.</a:t>
            </a:r>
            <a:endParaRPr lang="tr-TR" sz="2000" dirty="0">
              <a:latin typeface="Calibri "/>
              <a:ea typeface="Arial"/>
              <a:cs typeface="Arial"/>
            </a:endParaRPr>
          </a:p>
        </p:txBody>
      </p:sp>
      <p:pic>
        <p:nvPicPr>
          <p:cNvPr id="8" name="Resi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197"/>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üm_log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3874" y="6296025"/>
            <a:ext cx="3320125"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83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685330" y="1659468"/>
            <a:ext cx="7772870" cy="4346222"/>
          </a:xfrm>
        </p:spPr>
        <p:txBody>
          <a:bodyPr>
            <a:normAutofit fontScale="32500" lnSpcReduction="20000"/>
          </a:bodyPr>
          <a:lstStyle/>
          <a:p>
            <a:pPr marL="0" indent="0" algn="just">
              <a:buNone/>
            </a:pPr>
            <a:r>
              <a:rPr lang="en-US" sz="4500" b="1" dirty="0"/>
              <a:t>Some specific requirements contribute to the quality of an intellectual output:</a:t>
            </a:r>
            <a:endParaRPr lang="tr-TR" sz="4500" b="1" dirty="0"/>
          </a:p>
          <a:p>
            <a:pPr marL="0" indent="0" algn="just">
              <a:buNone/>
            </a:pPr>
            <a:r>
              <a:rPr lang="tr-TR" sz="5200" dirty="0"/>
              <a:t>*</a:t>
            </a:r>
            <a:r>
              <a:rPr lang="tr-TR" sz="5200" cap="none" dirty="0"/>
              <a:t>C</a:t>
            </a:r>
            <a:r>
              <a:rPr lang="en-US" sz="5200" cap="none" dirty="0" err="1"/>
              <a:t>oncrete</a:t>
            </a:r>
            <a:r>
              <a:rPr lang="en-US" sz="5200" cap="none" dirty="0"/>
              <a:t>, tangible products </a:t>
            </a:r>
            <a:endParaRPr lang="tr-TR" sz="5200" cap="none" dirty="0"/>
          </a:p>
          <a:p>
            <a:pPr marL="0" indent="0" algn="just">
              <a:buNone/>
            </a:pPr>
            <a:r>
              <a:rPr lang="tr-TR" sz="5200" dirty="0"/>
              <a:t>*</a:t>
            </a:r>
            <a:r>
              <a:rPr lang="en-US" sz="5200" dirty="0"/>
              <a:t>s</a:t>
            </a:r>
            <a:r>
              <a:rPr lang="en-US" sz="5200" cap="none" dirty="0"/>
              <a:t>ubstantial in quantity </a:t>
            </a:r>
            <a:endParaRPr lang="tr-TR" sz="5200" cap="none" dirty="0"/>
          </a:p>
          <a:p>
            <a:pPr marL="0" indent="0" algn="just">
              <a:buNone/>
            </a:pPr>
            <a:r>
              <a:rPr lang="tr-TR" sz="5200" dirty="0"/>
              <a:t>*</a:t>
            </a:r>
            <a:r>
              <a:rPr lang="en-US" sz="5200" dirty="0"/>
              <a:t>p</a:t>
            </a:r>
            <a:r>
              <a:rPr lang="en-US" sz="5200" cap="none" dirty="0"/>
              <a:t>roportional to the funding, realistic </a:t>
            </a:r>
            <a:endParaRPr lang="tr-TR" sz="5200" cap="none" dirty="0"/>
          </a:p>
          <a:p>
            <a:pPr marL="0" indent="0" algn="just">
              <a:buNone/>
            </a:pPr>
            <a:r>
              <a:rPr lang="tr-TR" sz="5200" dirty="0"/>
              <a:t>*</a:t>
            </a:r>
            <a:r>
              <a:rPr lang="tr-TR" sz="5200" cap="none" dirty="0"/>
              <a:t>A</a:t>
            </a:r>
            <a:r>
              <a:rPr lang="en-US" sz="5200" cap="none" dirty="0" err="1"/>
              <a:t>nswering</a:t>
            </a:r>
            <a:r>
              <a:rPr lang="en-US" sz="5200" cap="none" dirty="0"/>
              <a:t> the needs of the target groups, in line with the objectives of the project </a:t>
            </a:r>
            <a:endParaRPr lang="tr-TR" sz="5200" cap="none" dirty="0"/>
          </a:p>
          <a:p>
            <a:pPr marL="0" indent="0" algn="just">
              <a:buNone/>
            </a:pPr>
            <a:r>
              <a:rPr lang="tr-TR" sz="5200" cap="none" dirty="0"/>
              <a:t>*H</a:t>
            </a:r>
            <a:r>
              <a:rPr lang="en-US" sz="5200" cap="none" dirty="0" err="1"/>
              <a:t>igh</a:t>
            </a:r>
            <a:r>
              <a:rPr lang="en-US" sz="5200" cap="none" dirty="0"/>
              <a:t> impact potential for the intended target groups (local, national, international …) </a:t>
            </a:r>
            <a:endParaRPr lang="tr-TR" sz="5200" cap="none" dirty="0"/>
          </a:p>
          <a:p>
            <a:pPr marL="0" indent="0" algn="just">
              <a:buNone/>
            </a:pPr>
            <a:r>
              <a:rPr lang="tr-TR" sz="5200" cap="none" dirty="0"/>
              <a:t>*T</a:t>
            </a:r>
            <a:r>
              <a:rPr lang="en-US" sz="5200" cap="none" dirty="0" err="1"/>
              <a:t>ailored</a:t>
            </a:r>
            <a:r>
              <a:rPr lang="en-US" sz="5200" cap="none" dirty="0"/>
              <a:t> to the target groups, flexible applicability, potential for mainstreaming </a:t>
            </a:r>
            <a:endParaRPr lang="tr-TR" sz="5200" cap="none" dirty="0"/>
          </a:p>
          <a:p>
            <a:pPr marL="0" indent="0" algn="just">
              <a:buNone/>
            </a:pPr>
            <a:r>
              <a:rPr lang="tr-TR" sz="5200" cap="none" dirty="0"/>
              <a:t>*S</a:t>
            </a:r>
            <a:r>
              <a:rPr lang="en-US" sz="5200" cap="none" dirty="0" err="1"/>
              <a:t>ustainable</a:t>
            </a:r>
            <a:r>
              <a:rPr lang="tr-TR" sz="5200" cap="none" dirty="0"/>
              <a:t>-</a:t>
            </a:r>
            <a:r>
              <a:rPr lang="en-US" sz="5200" cap="none" dirty="0"/>
              <a:t>innovative: new product, new service, research based </a:t>
            </a:r>
            <a:endParaRPr lang="tr-TR" sz="5200" cap="none" dirty="0"/>
          </a:p>
          <a:p>
            <a:pPr marL="0" indent="0" algn="just">
              <a:buNone/>
            </a:pPr>
            <a:r>
              <a:rPr lang="tr-TR" sz="5200" cap="none" dirty="0"/>
              <a:t>*A</a:t>
            </a:r>
            <a:r>
              <a:rPr lang="en-US" sz="5200" cap="none" dirty="0" err="1"/>
              <a:t>vailable</a:t>
            </a:r>
            <a:r>
              <a:rPr lang="en-US" sz="5200" cap="none" dirty="0"/>
              <a:t> and accessible, multi-media carried</a:t>
            </a:r>
            <a:endParaRPr lang="tr-TR" sz="5200" cap="none" dirty="0"/>
          </a:p>
          <a:p>
            <a:endParaRPr lang="tr-TR" dirty="0"/>
          </a:p>
        </p:txBody>
      </p:sp>
      <p:pic>
        <p:nvPicPr>
          <p:cNvPr id="4" name="Resi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907" y="0"/>
            <a:ext cx="1372916" cy="8715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tüm_log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4822" y="6220179"/>
            <a:ext cx="3179178" cy="637822"/>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6041717" y="173928"/>
            <a:ext cx="2733184" cy="461665"/>
          </a:xfrm>
          <a:prstGeom prst="rect">
            <a:avLst/>
          </a:prstGeom>
        </p:spPr>
        <p:txBody>
          <a:bodyPr wrap="none">
            <a:spAutoFit/>
          </a:bodyPr>
          <a:lstStyle/>
          <a:p>
            <a:r>
              <a:rPr lang="tr-TR" sz="2400" b="1" dirty="0" err="1">
                <a:solidFill>
                  <a:srgbClr val="0070C0"/>
                </a:solidFill>
              </a:rPr>
              <a:t>Intellectual</a:t>
            </a:r>
            <a:r>
              <a:rPr lang="tr-TR" sz="2400" b="1" dirty="0">
                <a:solidFill>
                  <a:srgbClr val="0070C0"/>
                </a:solidFill>
              </a:rPr>
              <a:t> </a:t>
            </a:r>
            <a:r>
              <a:rPr lang="tr-TR" sz="2400" b="1" dirty="0" err="1">
                <a:solidFill>
                  <a:srgbClr val="0070C0"/>
                </a:solidFill>
              </a:rPr>
              <a:t>Outputs</a:t>
            </a:r>
            <a:endParaRPr lang="tr-TR" sz="2400" b="1" dirty="0">
              <a:solidFill>
                <a:srgbClr val="0070C0"/>
              </a:solidFill>
            </a:endParaRPr>
          </a:p>
        </p:txBody>
      </p:sp>
    </p:spTree>
    <p:extLst>
      <p:ext uri="{BB962C8B-B14F-4D97-AF65-F5344CB8AC3E}">
        <p14:creationId xmlns:p14="http://schemas.microsoft.com/office/powerpoint/2010/main" val="2931976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3" name="Dikdörtgen 2"/>
          <p:cNvSpPr/>
          <p:nvPr/>
        </p:nvSpPr>
        <p:spPr>
          <a:xfrm>
            <a:off x="374645" y="1574629"/>
            <a:ext cx="8362955" cy="2585323"/>
          </a:xfrm>
          <a:prstGeom prst="rect">
            <a:avLst/>
          </a:prstGeom>
        </p:spPr>
        <p:txBody>
          <a:bodyPr wrap="square">
            <a:spAutoFit/>
          </a:bodyPr>
          <a:lstStyle/>
          <a:p>
            <a:pPr algn="just"/>
            <a:endParaRPr lang="tr-TR" sz="2200" b="1" dirty="0"/>
          </a:p>
          <a:p>
            <a:pPr algn="just"/>
            <a:r>
              <a:rPr lang="tr-TR" sz="2000" b="1" dirty="0" err="1">
                <a:latin typeface="Times New Roman" panose="02020603050405020304" pitchFamily="18" charset="0"/>
                <a:cs typeface="Times New Roman" panose="02020603050405020304" pitchFamily="18" charset="0"/>
              </a:rPr>
              <a:t>Expected</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impacts</a:t>
            </a:r>
            <a:r>
              <a:rPr lang="tr-TR" sz="2000" b="1" dirty="0">
                <a:latin typeface="Times New Roman" panose="02020603050405020304" pitchFamily="18" charset="0"/>
                <a:cs typeface="Times New Roman" panose="02020603050405020304" pitchFamily="18" charset="0"/>
              </a:rPr>
              <a:t>:</a:t>
            </a:r>
          </a:p>
          <a:p>
            <a:endParaRPr lang="tr-TR" sz="2000" dirty="0">
              <a:latin typeface="Times New Roman" panose="02020603050405020304" pitchFamily="18" charset="0"/>
              <a:cs typeface="Times New Roman" panose="02020603050405020304" pitchFamily="18" charset="0"/>
            </a:endParaRPr>
          </a:p>
          <a:p>
            <a:r>
              <a:rPr lang="en-US" sz="2000" dirty="0"/>
              <a:t>*Delivering outputs to a high number of people</a:t>
            </a:r>
          </a:p>
          <a:p>
            <a:r>
              <a:rPr lang="en-US" sz="2000" dirty="0"/>
              <a:t>*Increasing competencies of young people interested in </a:t>
            </a:r>
            <a:r>
              <a:rPr lang="en-US" sz="2000" dirty="0" err="1"/>
              <a:t>agri</a:t>
            </a:r>
            <a:r>
              <a:rPr lang="en-US" sz="2000" dirty="0"/>
              <a:t>-food business via distance learning</a:t>
            </a:r>
          </a:p>
          <a:p>
            <a:r>
              <a:rPr lang="en-US" sz="2000" dirty="0"/>
              <a:t>*Providing new, innovative and high-quality training materials</a:t>
            </a:r>
          </a:p>
          <a:p>
            <a:r>
              <a:rPr lang="en-US" sz="2000" dirty="0"/>
              <a:t>*Helping to fulfill </a:t>
            </a:r>
            <a:r>
              <a:rPr lang="en-US" sz="2000" dirty="0" err="1"/>
              <a:t>agri</a:t>
            </a:r>
            <a:r>
              <a:rPr lang="en-US" sz="2000" dirty="0"/>
              <a:t>-food </a:t>
            </a:r>
            <a:r>
              <a:rPr lang="en-US" sz="2000" dirty="0" err="1"/>
              <a:t>labour</a:t>
            </a:r>
            <a:r>
              <a:rPr lang="en-US" sz="2000" dirty="0"/>
              <a:t> needs</a:t>
            </a:r>
            <a:endParaRPr lang="tr-TR" sz="2000" b="1" dirty="0">
              <a:latin typeface="Times New Roman" panose="02020603050405020304" pitchFamily="18" charset="0"/>
              <a:cs typeface="Times New Roman" panose="02020603050405020304" pitchFamily="18" charset="0"/>
            </a:endParaRPr>
          </a:p>
        </p:txBody>
      </p:sp>
      <p:sp>
        <p:nvSpPr>
          <p:cNvPr id="7" name="Dikdörtgen 6"/>
          <p:cNvSpPr/>
          <p:nvPr/>
        </p:nvSpPr>
        <p:spPr>
          <a:xfrm>
            <a:off x="7172461" y="239723"/>
            <a:ext cx="1705916" cy="461665"/>
          </a:xfrm>
          <a:prstGeom prst="rect">
            <a:avLst/>
          </a:prstGeom>
        </p:spPr>
        <p:txBody>
          <a:bodyPr wrap="none">
            <a:spAutoFit/>
          </a:bodyPr>
          <a:lstStyle/>
          <a:p>
            <a:r>
              <a:rPr lang="tr-TR" sz="2400" b="1" dirty="0">
                <a:solidFill>
                  <a:schemeClr val="accent6">
                    <a:lumMod val="75000"/>
                  </a:schemeClr>
                </a:solidFill>
                <a:latin typeface="Arial"/>
                <a:ea typeface="Arial"/>
                <a:cs typeface="Arial"/>
                <a:sym typeface="Arial"/>
              </a:rPr>
              <a:t>OUTPUT 7</a:t>
            </a:r>
            <a:endParaRPr lang="tr-TR" sz="2400" b="1" dirty="0">
              <a:solidFill>
                <a:schemeClr val="accent6">
                  <a:lumMod val="75000"/>
                </a:schemeClr>
              </a:solidFill>
              <a:latin typeface="Arial"/>
              <a:ea typeface="Arial"/>
              <a:cs typeface="Arial"/>
            </a:endParaRPr>
          </a:p>
        </p:txBody>
      </p:sp>
      <p:pic>
        <p:nvPicPr>
          <p:cNvPr id="8" name="Resim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197"/>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üm_logol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3874" y="6296025"/>
            <a:ext cx="3320125" cy="56197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e-learning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2916" y="5017907"/>
            <a:ext cx="3310114" cy="175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07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2" name="Metin kutusu 1"/>
          <p:cNvSpPr txBox="1"/>
          <p:nvPr/>
        </p:nvSpPr>
        <p:spPr>
          <a:xfrm>
            <a:off x="1529255" y="1954924"/>
            <a:ext cx="5785945" cy="1200329"/>
          </a:xfrm>
          <a:prstGeom prst="rect">
            <a:avLst/>
          </a:prstGeom>
          <a:noFill/>
        </p:spPr>
        <p:txBody>
          <a:bodyPr wrap="square" rtlCol="0">
            <a:spAutoFit/>
          </a:bodyPr>
          <a:lstStyle/>
          <a:p>
            <a:r>
              <a:rPr lang="tr-TR" sz="7200" dirty="0" err="1"/>
              <a:t>Thank</a:t>
            </a:r>
            <a:r>
              <a:rPr lang="tr-TR" sz="7200" dirty="0"/>
              <a:t> </a:t>
            </a:r>
            <a:r>
              <a:rPr lang="tr-TR" sz="7200" dirty="0" err="1"/>
              <a:t>you</a:t>
            </a:r>
            <a:r>
              <a:rPr lang="tr-TR" sz="7200" dirty="0"/>
              <a:t>…</a:t>
            </a:r>
          </a:p>
        </p:txBody>
      </p:sp>
      <p:pic>
        <p:nvPicPr>
          <p:cNvPr id="6" name="Resi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197"/>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üm_log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3874" y="6296025"/>
            <a:ext cx="3320125"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687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1055601"/>
            <a:ext cx="8907517" cy="707886"/>
          </a:xfrm>
          <a:prstGeom prst="rect">
            <a:avLst/>
          </a:prstGeom>
        </p:spPr>
        <p:txBody>
          <a:bodyPr wrap="square">
            <a:spAutoFit/>
          </a:bodyPr>
          <a:lstStyle/>
          <a:p>
            <a:pPr algn="just"/>
            <a:endParaRPr lang="tr-TR" sz="2000" dirty="0">
              <a:solidFill>
                <a:schemeClr val="accent2">
                  <a:lumMod val="75000"/>
                </a:schemeClr>
              </a:solidFill>
            </a:endParaRPr>
          </a:p>
          <a:p>
            <a:pPr algn="just"/>
            <a:endParaRPr lang="tr-TR" sz="2000" dirty="0">
              <a:solidFill>
                <a:schemeClr val="accent2">
                  <a:lumMod val="75000"/>
                </a:schemeClr>
              </a:solidFill>
            </a:endParaRPr>
          </a:p>
        </p:txBody>
      </p:sp>
      <p:cxnSp>
        <p:nvCxnSpPr>
          <p:cNvPr id="13" name="Düz Bağlayıcı 12"/>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526473" y="1801803"/>
            <a:ext cx="8146472" cy="2677656"/>
          </a:xfrm>
          <a:prstGeom prst="rect">
            <a:avLst/>
          </a:prstGeom>
        </p:spPr>
        <p:txBody>
          <a:bodyPr wrap="square">
            <a:spAutoFit/>
          </a:bodyPr>
          <a:lstStyle/>
          <a:p>
            <a:pPr algn="just"/>
            <a:r>
              <a:rPr lang="en-US" sz="2400" b="1" dirty="0">
                <a:solidFill>
                  <a:srgbClr val="C00000"/>
                </a:solidFill>
              </a:rPr>
              <a:t>The beneficiaries shall not subcontract any activities funded from the budget category Intellectual Outputs. </a:t>
            </a:r>
            <a:endParaRPr lang="tr-TR" sz="2400" b="1" dirty="0">
              <a:solidFill>
                <a:srgbClr val="C00000"/>
              </a:solidFill>
            </a:endParaRPr>
          </a:p>
          <a:p>
            <a:pPr algn="just"/>
            <a:endParaRPr lang="tr-TR" sz="2400" dirty="0"/>
          </a:p>
          <a:p>
            <a:pPr algn="just"/>
            <a:endParaRPr lang="tr-TR" sz="2400" dirty="0"/>
          </a:p>
          <a:p>
            <a:pPr algn="just"/>
            <a:r>
              <a:rPr lang="en-US" sz="2400" b="1" dirty="0"/>
              <a:t>The amount provided for intellectual outputs is based on the calculation of the human resources (i.e. staff per hour) needed to produce each output.</a:t>
            </a:r>
            <a:endParaRPr lang="tr-TR" sz="2400" b="1" dirty="0"/>
          </a:p>
        </p:txBody>
      </p:sp>
      <p:sp>
        <p:nvSpPr>
          <p:cNvPr id="8" name="Dikdörtgen 7"/>
          <p:cNvSpPr/>
          <p:nvPr/>
        </p:nvSpPr>
        <p:spPr>
          <a:xfrm>
            <a:off x="6041717" y="173928"/>
            <a:ext cx="2733184" cy="461665"/>
          </a:xfrm>
          <a:prstGeom prst="rect">
            <a:avLst/>
          </a:prstGeom>
        </p:spPr>
        <p:txBody>
          <a:bodyPr wrap="none">
            <a:spAutoFit/>
          </a:bodyPr>
          <a:lstStyle/>
          <a:p>
            <a:r>
              <a:rPr lang="tr-TR" sz="2400" b="1" dirty="0" err="1">
                <a:solidFill>
                  <a:srgbClr val="0070C0"/>
                </a:solidFill>
              </a:rPr>
              <a:t>Intellectual</a:t>
            </a:r>
            <a:r>
              <a:rPr lang="tr-TR" sz="2400" b="1" dirty="0">
                <a:solidFill>
                  <a:srgbClr val="0070C0"/>
                </a:solidFill>
              </a:rPr>
              <a:t> </a:t>
            </a:r>
            <a:r>
              <a:rPr lang="tr-TR" sz="2400" b="1" dirty="0" err="1">
                <a:solidFill>
                  <a:srgbClr val="0070C0"/>
                </a:solidFill>
              </a:rPr>
              <a:t>Outputs</a:t>
            </a:r>
            <a:endParaRPr lang="tr-TR" sz="2400" b="1" dirty="0">
              <a:solidFill>
                <a:srgbClr val="0070C0"/>
              </a:solidFill>
            </a:endParaRPr>
          </a:p>
        </p:txBody>
      </p:sp>
      <p:pic>
        <p:nvPicPr>
          <p:cNvPr id="9" name="Resi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907" y="0"/>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tüm_log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4822" y="6296025"/>
            <a:ext cx="3179178"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998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nvGraphicFramePr>
        <p:xfrm>
          <a:off x="220590" y="0"/>
          <a:ext cx="8561461" cy="6984416"/>
        </p:xfrm>
        <a:graphic>
          <a:graphicData uri="http://schemas.openxmlformats.org/drawingml/2006/table">
            <a:tbl>
              <a:tblPr/>
              <a:tblGrid>
                <a:gridCol w="715585">
                  <a:extLst>
                    <a:ext uri="{9D8B030D-6E8A-4147-A177-3AD203B41FA5}">
                      <a16:colId xmlns:a16="http://schemas.microsoft.com/office/drawing/2014/main" val="20000"/>
                    </a:ext>
                  </a:extLst>
                </a:gridCol>
                <a:gridCol w="715585">
                  <a:extLst>
                    <a:ext uri="{9D8B030D-6E8A-4147-A177-3AD203B41FA5}">
                      <a16:colId xmlns:a16="http://schemas.microsoft.com/office/drawing/2014/main" val="20001"/>
                    </a:ext>
                  </a:extLst>
                </a:gridCol>
                <a:gridCol w="715585">
                  <a:extLst>
                    <a:ext uri="{9D8B030D-6E8A-4147-A177-3AD203B41FA5}">
                      <a16:colId xmlns:a16="http://schemas.microsoft.com/office/drawing/2014/main" val="20002"/>
                    </a:ext>
                  </a:extLst>
                </a:gridCol>
                <a:gridCol w="2006192">
                  <a:extLst>
                    <a:ext uri="{9D8B030D-6E8A-4147-A177-3AD203B41FA5}">
                      <a16:colId xmlns:a16="http://schemas.microsoft.com/office/drawing/2014/main" val="20003"/>
                    </a:ext>
                  </a:extLst>
                </a:gridCol>
                <a:gridCol w="1827298">
                  <a:extLst>
                    <a:ext uri="{9D8B030D-6E8A-4147-A177-3AD203B41FA5}">
                      <a16:colId xmlns:a16="http://schemas.microsoft.com/office/drawing/2014/main" val="20004"/>
                    </a:ext>
                  </a:extLst>
                </a:gridCol>
                <a:gridCol w="1290608">
                  <a:extLst>
                    <a:ext uri="{9D8B030D-6E8A-4147-A177-3AD203B41FA5}">
                      <a16:colId xmlns:a16="http://schemas.microsoft.com/office/drawing/2014/main" val="20005"/>
                    </a:ext>
                  </a:extLst>
                </a:gridCol>
                <a:gridCol w="1290608">
                  <a:extLst>
                    <a:ext uri="{9D8B030D-6E8A-4147-A177-3AD203B41FA5}">
                      <a16:colId xmlns:a16="http://schemas.microsoft.com/office/drawing/2014/main" val="20006"/>
                    </a:ext>
                  </a:extLst>
                </a:gridCol>
              </a:tblGrid>
              <a:tr h="176084">
                <a:tc gridSpan="7">
                  <a:txBody>
                    <a:bodyPr/>
                    <a:lstStyle/>
                    <a:p>
                      <a:pPr algn="ctr" fontAlgn="b"/>
                      <a:r>
                        <a:rPr lang="tr-TR" sz="1200" b="1" i="0" u="none" strike="noStrike" dirty="0" err="1">
                          <a:solidFill>
                            <a:srgbClr val="000000"/>
                          </a:solidFill>
                          <a:effectLst/>
                          <a:latin typeface="Arial" panose="020B0604020202020204" pitchFamily="34" charset="0"/>
                        </a:rPr>
                        <a:t>Staff</a:t>
                      </a:r>
                      <a:r>
                        <a:rPr lang="tr-TR" sz="1200" b="1" i="0" u="none" strike="noStrike" dirty="0">
                          <a:solidFill>
                            <a:srgbClr val="000000"/>
                          </a:solidFill>
                          <a:effectLst/>
                          <a:latin typeface="Arial" panose="020B0604020202020204" pitchFamily="34" charset="0"/>
                        </a:rPr>
                        <a:t> Time </a:t>
                      </a:r>
                      <a:r>
                        <a:rPr lang="tr-TR" sz="1200" b="1" i="0" u="none" strike="noStrike" dirty="0" err="1">
                          <a:solidFill>
                            <a:srgbClr val="000000"/>
                          </a:solidFill>
                          <a:effectLst/>
                          <a:latin typeface="Arial" panose="020B0604020202020204" pitchFamily="34" charset="0"/>
                        </a:rPr>
                        <a:t>Sheet</a:t>
                      </a:r>
                      <a:endParaRPr lang="tr-TR" sz="1200" b="1" i="0" u="none" strike="noStrike" dirty="0">
                        <a:solidFill>
                          <a:srgbClr val="000000"/>
                        </a:solidFill>
                        <a:effectLst/>
                        <a:latin typeface="Arial" panose="020B0604020202020204" pitchFamily="34" charset="0"/>
                      </a:endParaRPr>
                    </a:p>
                  </a:txBody>
                  <a:tcPr marL="5888" marR="5888" marT="5888"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76084">
                <a:tc gridSpan="3">
                  <a:txBody>
                    <a:bodyPr/>
                    <a:lstStyle/>
                    <a:p>
                      <a:pPr algn="l" fontAlgn="b"/>
                      <a:r>
                        <a:rPr lang="tr-TR" sz="1200" b="1" i="0" u="none" strike="noStrike">
                          <a:solidFill>
                            <a:srgbClr val="000000"/>
                          </a:solidFill>
                          <a:effectLst/>
                          <a:latin typeface="Arial" panose="020B0604020202020204" pitchFamily="34" charset="0"/>
                        </a:rPr>
                        <a:t>Name of employee</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l" fontAlgn="b"/>
                      <a:endParaRPr lang="tr-TR" sz="1200" b="0" i="0" u="none" strike="noStrike" dirty="0">
                        <a:solidFill>
                          <a:srgbClr val="000000"/>
                        </a:solidFill>
                        <a:effectLst/>
                        <a:latin typeface="Arial" panose="020B0604020202020204" pitchFamily="34" charset="0"/>
                      </a:endParaRP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1"/>
                  </a:ext>
                </a:extLst>
              </a:tr>
              <a:tr h="176084">
                <a:tc gridSpan="3">
                  <a:txBody>
                    <a:bodyPr/>
                    <a:lstStyle/>
                    <a:p>
                      <a:pPr algn="l" fontAlgn="b"/>
                      <a:r>
                        <a:rPr lang="tr-TR" sz="1200" b="1" i="0" u="none" strike="noStrike">
                          <a:solidFill>
                            <a:srgbClr val="000000"/>
                          </a:solidFill>
                          <a:effectLst/>
                          <a:latin typeface="Arial" panose="020B0604020202020204" pitchFamily="34" charset="0"/>
                        </a:rPr>
                        <a:t>Function in the project</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2"/>
                  </a:ext>
                </a:extLst>
              </a:tr>
              <a:tr h="176084">
                <a:tc gridSpan="3">
                  <a:txBody>
                    <a:bodyPr/>
                    <a:lstStyle/>
                    <a:p>
                      <a:pPr algn="l" fontAlgn="b"/>
                      <a:r>
                        <a:rPr lang="tr-TR" sz="1200" b="1" i="0" u="none" strike="noStrike">
                          <a:solidFill>
                            <a:srgbClr val="000000"/>
                          </a:solidFill>
                          <a:effectLst/>
                          <a:latin typeface="Arial" panose="020B0604020202020204" pitchFamily="34" charset="0"/>
                        </a:rPr>
                        <a:t>Project</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l" fontAlgn="b"/>
                      <a:endParaRPr lang="en-US" sz="1200" b="0" i="0" u="none" strike="noStrike">
                        <a:solidFill>
                          <a:srgbClr val="000000"/>
                        </a:solidFill>
                        <a:effectLst/>
                        <a:latin typeface="Arial" panose="020B0604020202020204" pitchFamily="34" charset="0"/>
                      </a:endParaRP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3"/>
                  </a:ext>
                </a:extLst>
              </a:tr>
              <a:tr h="176084">
                <a:tc gridSpan="3">
                  <a:txBody>
                    <a:bodyPr/>
                    <a:lstStyle/>
                    <a:p>
                      <a:pPr algn="l" fontAlgn="b"/>
                      <a:r>
                        <a:rPr lang="tr-TR" sz="1200" b="1" i="0" u="none" strike="noStrike">
                          <a:solidFill>
                            <a:srgbClr val="000000"/>
                          </a:solidFill>
                          <a:effectLst/>
                          <a:latin typeface="Arial" panose="020B0604020202020204" pitchFamily="34" charset="0"/>
                        </a:rPr>
                        <a:t>Institution</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l" fontAlgn="b"/>
                      <a:endParaRPr lang="en-US" sz="1200" b="0" i="0" u="none" strike="noStrike">
                        <a:solidFill>
                          <a:srgbClr val="000000"/>
                        </a:solidFill>
                        <a:effectLst/>
                        <a:latin typeface="Arial" panose="020B0604020202020204" pitchFamily="34" charset="0"/>
                      </a:endParaRP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4"/>
                  </a:ext>
                </a:extLst>
              </a:tr>
              <a:tr h="176084">
                <a:tc gridSpan="3">
                  <a:txBody>
                    <a:bodyPr/>
                    <a:lstStyle/>
                    <a:p>
                      <a:pPr algn="l" fontAlgn="b"/>
                      <a:r>
                        <a:rPr lang="tr-TR" sz="1200" b="1" i="0" u="none" strike="noStrike">
                          <a:solidFill>
                            <a:srgbClr val="000000"/>
                          </a:solidFill>
                          <a:effectLst/>
                          <a:latin typeface="Arial" panose="020B0604020202020204" pitchFamily="34" charset="0"/>
                        </a:rPr>
                        <a:t>Period</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4">
                  <a:txBody>
                    <a:bodyPr/>
                    <a:lstStyle/>
                    <a:p>
                      <a:pPr algn="l" fontAlgn="b"/>
                      <a:endParaRPr lang="tr-TR" sz="1200" b="0" i="0" u="none" strike="noStrike" dirty="0">
                        <a:solidFill>
                          <a:srgbClr val="000000"/>
                        </a:solidFill>
                        <a:effectLst/>
                        <a:latin typeface="Arial" panose="020B0604020202020204" pitchFamily="34" charset="0"/>
                      </a:endParaRP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5"/>
                  </a:ext>
                </a:extLst>
              </a:tr>
              <a:tr h="176084">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176084">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extLst>
                  <a:ext uri="{0D108BD9-81ED-4DB2-BD59-A6C34878D82A}">
                    <a16:rowId xmlns:a16="http://schemas.microsoft.com/office/drawing/2014/main" val="10007"/>
                  </a:ext>
                </a:extLst>
              </a:tr>
              <a:tr h="176084">
                <a:tc gridSpan="3">
                  <a:txBody>
                    <a:bodyPr/>
                    <a:lstStyle/>
                    <a:p>
                      <a:pPr algn="ctr" fontAlgn="b"/>
                      <a:r>
                        <a:rPr lang="tr-TR" sz="1200" b="1" i="0" u="none" strike="noStrike">
                          <a:solidFill>
                            <a:srgbClr val="000000"/>
                          </a:solidFill>
                          <a:effectLst/>
                          <a:latin typeface="Arial" panose="020B0604020202020204" pitchFamily="34" charset="0"/>
                        </a:rPr>
                        <a:t>Date</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76084">
                <a:tc>
                  <a:txBody>
                    <a:bodyPr/>
                    <a:lstStyle/>
                    <a:p>
                      <a:pPr algn="ctr" fontAlgn="b"/>
                      <a:r>
                        <a:rPr lang="tr-TR" sz="1200" b="1" i="0" u="none" strike="noStrike">
                          <a:solidFill>
                            <a:srgbClr val="000000"/>
                          </a:solidFill>
                          <a:effectLst/>
                          <a:latin typeface="Arial" panose="020B0604020202020204" pitchFamily="34" charset="0"/>
                        </a:rPr>
                        <a:t>Day</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a:solidFill>
                            <a:srgbClr val="000000"/>
                          </a:solidFill>
                          <a:effectLst/>
                          <a:latin typeface="Arial" panose="020B0604020202020204" pitchFamily="34" charset="0"/>
                        </a:rPr>
                        <a:t>Month</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a:solidFill>
                            <a:srgbClr val="000000"/>
                          </a:solidFill>
                          <a:effectLst/>
                          <a:latin typeface="Arial" panose="020B0604020202020204" pitchFamily="34" charset="0"/>
                        </a:rPr>
                        <a:t>Year</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200" b="1" i="0" u="none" strike="noStrike">
                          <a:solidFill>
                            <a:srgbClr val="000000"/>
                          </a:solidFill>
                          <a:effectLst/>
                          <a:latin typeface="Arial" panose="020B0604020202020204" pitchFamily="34" charset="0"/>
                        </a:rPr>
                        <a:t>Description of Activities</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tr-TR" sz="1200" b="1" i="0" u="none" strike="noStrike">
                          <a:solidFill>
                            <a:srgbClr val="000000"/>
                          </a:solidFill>
                          <a:effectLst/>
                          <a:latin typeface="Arial" panose="020B0604020202020204" pitchFamily="34" charset="0"/>
                        </a:rPr>
                        <a:t>Intellectual Output Worked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1200" b="1" i="0" u="none" strike="noStrike">
                          <a:solidFill>
                            <a:srgbClr val="000000"/>
                          </a:solidFill>
                          <a:effectLst/>
                          <a:latin typeface="Arial" panose="020B0604020202020204" pitchFamily="34" charset="0"/>
                        </a:rPr>
                        <a:t>Hours</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6084">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6084">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6084">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6084">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76084">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6084">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76084">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6084">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6084">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76084">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76084">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76084">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76084">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76084">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76084">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76084">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76084">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76084">
                <a:tc gridSpan="4">
                  <a:txBody>
                    <a:bodyPr/>
                    <a:lstStyle/>
                    <a:p>
                      <a:pPr algn="r" fontAlgn="b"/>
                      <a:r>
                        <a:rPr lang="tr-TR" sz="1200" b="1" i="0" u="none" strike="noStrike">
                          <a:solidFill>
                            <a:srgbClr val="000000"/>
                          </a:solidFill>
                          <a:effectLst/>
                          <a:latin typeface="Arial" panose="020B0604020202020204" pitchFamily="34" charset="0"/>
                        </a:rPr>
                        <a:t>Total Hours Worked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200" b="0" i="0" u="none" strike="noStrike">
                          <a:solidFill>
                            <a:srgbClr val="000000"/>
                          </a:solidFill>
                          <a:effectLst/>
                          <a:latin typeface="Arial" panose="020B0604020202020204" pitchFamily="34" charset="0"/>
                        </a:rPr>
                        <a:t> </a:t>
                      </a:r>
                    </a:p>
                  </a:txBody>
                  <a:tcPr marL="5888" marR="5888" marT="58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76084">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8"/>
                  </a:ext>
                </a:extLst>
              </a:tr>
              <a:tr h="176084">
                <a:tc gridSpan="4">
                  <a:txBody>
                    <a:bodyPr/>
                    <a:lstStyle/>
                    <a:p>
                      <a:pPr algn="l" fontAlgn="b"/>
                      <a:r>
                        <a:rPr lang="tr-TR" sz="1200" b="0" i="0" u="none" strike="noStrike">
                          <a:solidFill>
                            <a:srgbClr val="000000"/>
                          </a:solidFill>
                          <a:effectLst/>
                          <a:latin typeface="Arial" panose="020B0604020202020204" pitchFamily="34" charset="0"/>
                        </a:rPr>
                        <a:t>Employee Signature: …………………………………</a:t>
                      </a:r>
                    </a:p>
                  </a:txBody>
                  <a:tcPr marL="5888" marR="5888" marT="5888"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tc gridSpan="2">
                  <a:txBody>
                    <a:bodyPr/>
                    <a:lstStyle/>
                    <a:p>
                      <a:pPr algn="l" fontAlgn="b"/>
                      <a:r>
                        <a:rPr lang="tr-TR" sz="1200" b="0" i="0" u="none" strike="noStrike">
                          <a:solidFill>
                            <a:srgbClr val="000000"/>
                          </a:solidFill>
                          <a:effectLst/>
                          <a:latin typeface="Arial" panose="020B0604020202020204" pitchFamily="34" charset="0"/>
                        </a:rPr>
                        <a:t>Date: ………………………………</a:t>
                      </a:r>
                    </a:p>
                  </a:txBody>
                  <a:tcPr marL="5888" marR="5888" marT="5888" marB="0" anchor="b">
                    <a:lnL>
                      <a:noFill/>
                    </a:lnL>
                    <a:lnR>
                      <a:noFill/>
                    </a:lnR>
                    <a:lnT>
                      <a:noFill/>
                    </a:lnT>
                    <a:lnB>
                      <a:noFill/>
                    </a:lnB>
                  </a:tcPr>
                </a:tc>
                <a:tc hMerge="1">
                  <a:txBody>
                    <a:bodyPr/>
                    <a:lstStyle/>
                    <a:p>
                      <a:endParaRPr lang="tr-TR"/>
                    </a:p>
                  </a:txBody>
                  <a:tcPr/>
                </a:tc>
                <a:extLst>
                  <a:ext uri="{0D108BD9-81ED-4DB2-BD59-A6C34878D82A}">
                    <a16:rowId xmlns:a16="http://schemas.microsoft.com/office/drawing/2014/main" val="10029"/>
                  </a:ext>
                </a:extLst>
              </a:tr>
              <a:tr h="176084">
                <a:tc gridSpan="5">
                  <a:txBody>
                    <a:bodyPr/>
                    <a:lstStyle/>
                    <a:p>
                      <a:pPr algn="l" fontAlgn="b"/>
                      <a:r>
                        <a:rPr lang="tr-TR" sz="1200" b="0" i="0" u="none" strike="noStrike">
                          <a:solidFill>
                            <a:srgbClr val="000000"/>
                          </a:solidFill>
                          <a:effectLst/>
                          <a:latin typeface="Arial" panose="020B0604020202020204" pitchFamily="34" charset="0"/>
                        </a:rPr>
                        <a:t>Project Contact Person Name: ……………………………</a:t>
                      </a:r>
                    </a:p>
                  </a:txBody>
                  <a:tcPr marL="5888" marR="5888" marT="5888"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extLst>
                  <a:ext uri="{0D108BD9-81ED-4DB2-BD59-A6C34878D82A}">
                    <a16:rowId xmlns:a16="http://schemas.microsoft.com/office/drawing/2014/main" val="10030"/>
                  </a:ext>
                </a:extLst>
              </a:tr>
              <a:tr h="176084">
                <a:tc gridSpan="5">
                  <a:txBody>
                    <a:bodyPr/>
                    <a:lstStyle/>
                    <a:p>
                      <a:pPr algn="l" fontAlgn="b"/>
                      <a:r>
                        <a:rPr lang="tr-TR" sz="1200" b="0" i="0" u="none" strike="noStrike">
                          <a:solidFill>
                            <a:srgbClr val="000000"/>
                          </a:solidFill>
                          <a:effectLst/>
                          <a:latin typeface="Arial" panose="020B0604020202020204" pitchFamily="34" charset="0"/>
                        </a:rPr>
                        <a:t>Project Contact Person Signature: ………………………………………………</a:t>
                      </a:r>
                    </a:p>
                  </a:txBody>
                  <a:tcPr marL="5888" marR="5888" marT="5888"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l" fontAlgn="b"/>
                      <a:r>
                        <a:rPr lang="tr-TR" sz="1200" b="0" i="0" u="none" strike="noStrike">
                          <a:solidFill>
                            <a:srgbClr val="000000"/>
                          </a:solidFill>
                          <a:effectLst/>
                          <a:latin typeface="Arial" panose="020B0604020202020204" pitchFamily="34" charset="0"/>
                        </a:rPr>
                        <a:t>Date: ………………………………</a:t>
                      </a:r>
                    </a:p>
                  </a:txBody>
                  <a:tcPr marL="5888" marR="5888" marT="5888" marB="0" anchor="b">
                    <a:lnL>
                      <a:noFill/>
                    </a:lnL>
                    <a:lnR>
                      <a:noFill/>
                    </a:lnR>
                    <a:lnT>
                      <a:noFill/>
                    </a:lnT>
                    <a:lnB>
                      <a:noFill/>
                    </a:lnB>
                  </a:tcPr>
                </a:tc>
                <a:tc hMerge="1">
                  <a:txBody>
                    <a:bodyPr/>
                    <a:lstStyle/>
                    <a:p>
                      <a:endParaRPr lang="tr-TR"/>
                    </a:p>
                  </a:txBody>
                  <a:tcPr/>
                </a:tc>
                <a:extLst>
                  <a:ext uri="{0D108BD9-81ED-4DB2-BD59-A6C34878D82A}">
                    <a16:rowId xmlns:a16="http://schemas.microsoft.com/office/drawing/2014/main" val="10031"/>
                  </a:ext>
                </a:extLst>
              </a:tr>
              <a:tr h="176084">
                <a:tc gridSpan="5">
                  <a:txBody>
                    <a:bodyPr/>
                    <a:lstStyle/>
                    <a:p>
                      <a:pPr algn="l" fontAlgn="b"/>
                      <a:r>
                        <a:rPr lang="tr-TR" sz="1200" b="0" i="0" u="none" strike="noStrike">
                          <a:solidFill>
                            <a:srgbClr val="000000"/>
                          </a:solidFill>
                          <a:effectLst/>
                          <a:latin typeface="Arial" panose="020B0604020202020204" pitchFamily="34" charset="0"/>
                        </a:rPr>
                        <a:t>Project Legal Representative Name: …………………………………………….</a:t>
                      </a:r>
                    </a:p>
                  </a:txBody>
                  <a:tcPr marL="5888" marR="5888" marT="5888"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extLst>
                  <a:ext uri="{0D108BD9-81ED-4DB2-BD59-A6C34878D82A}">
                    <a16:rowId xmlns:a16="http://schemas.microsoft.com/office/drawing/2014/main" val="10032"/>
                  </a:ext>
                </a:extLst>
              </a:tr>
              <a:tr h="176084">
                <a:tc gridSpan="5">
                  <a:txBody>
                    <a:bodyPr/>
                    <a:lstStyle/>
                    <a:p>
                      <a:pPr algn="l" fontAlgn="b"/>
                      <a:r>
                        <a:rPr lang="tr-TR" sz="1200" b="0" i="0" u="none" strike="noStrike">
                          <a:solidFill>
                            <a:srgbClr val="000000"/>
                          </a:solidFill>
                          <a:effectLst/>
                          <a:latin typeface="Arial" panose="020B0604020202020204" pitchFamily="34" charset="0"/>
                        </a:rPr>
                        <a:t>Project Legal Representative Signature: …………………………………………</a:t>
                      </a:r>
                    </a:p>
                  </a:txBody>
                  <a:tcPr marL="5888" marR="5888" marT="5888"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2">
                  <a:txBody>
                    <a:bodyPr/>
                    <a:lstStyle/>
                    <a:p>
                      <a:pPr algn="l" fontAlgn="b"/>
                      <a:r>
                        <a:rPr lang="tr-TR" sz="1200" b="0" i="0" u="none" strike="noStrike">
                          <a:solidFill>
                            <a:srgbClr val="000000"/>
                          </a:solidFill>
                          <a:effectLst/>
                          <a:latin typeface="Arial" panose="020B0604020202020204" pitchFamily="34" charset="0"/>
                        </a:rPr>
                        <a:t>Date: ………………………………</a:t>
                      </a:r>
                    </a:p>
                  </a:txBody>
                  <a:tcPr marL="5888" marR="5888" marT="5888" marB="0" anchor="b">
                    <a:lnL>
                      <a:noFill/>
                    </a:lnL>
                    <a:lnR>
                      <a:noFill/>
                    </a:lnR>
                    <a:lnT>
                      <a:noFill/>
                    </a:lnT>
                    <a:lnB>
                      <a:noFill/>
                    </a:lnB>
                  </a:tcPr>
                </a:tc>
                <a:tc hMerge="1">
                  <a:txBody>
                    <a:bodyPr/>
                    <a:lstStyle/>
                    <a:p>
                      <a:endParaRPr lang="tr-TR"/>
                    </a:p>
                  </a:txBody>
                  <a:tcPr/>
                </a:tc>
                <a:extLst>
                  <a:ext uri="{0D108BD9-81ED-4DB2-BD59-A6C34878D82A}">
                    <a16:rowId xmlns:a16="http://schemas.microsoft.com/office/drawing/2014/main" val="10033"/>
                  </a:ext>
                </a:extLst>
              </a:tr>
              <a:tr h="176084">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extLst>
                  <a:ext uri="{0D108BD9-81ED-4DB2-BD59-A6C34878D82A}">
                    <a16:rowId xmlns:a16="http://schemas.microsoft.com/office/drawing/2014/main" val="10034"/>
                  </a:ext>
                </a:extLst>
              </a:tr>
              <a:tr h="176084">
                <a:tc gridSpan="6">
                  <a:txBody>
                    <a:bodyPr/>
                    <a:lstStyle/>
                    <a:p>
                      <a:pPr algn="l" fontAlgn="b"/>
                      <a:r>
                        <a:rPr lang="en-US" sz="1200" b="1" i="0" u="sng" strike="noStrike" dirty="0">
                          <a:solidFill>
                            <a:srgbClr val="000000"/>
                          </a:solidFill>
                          <a:effectLst/>
                          <a:latin typeface="Arial" panose="020B0604020202020204" pitchFamily="34" charset="0"/>
                        </a:rPr>
                        <a:t>*****The CV and the service contract of the employee should be attached</a:t>
                      </a:r>
                    </a:p>
                  </a:txBody>
                  <a:tcPr marL="5888" marR="5888" marT="5888" marB="0" anchor="b">
                    <a:lnL>
                      <a:noFill/>
                    </a:lnL>
                    <a:lnR>
                      <a:noFill/>
                    </a:lnR>
                    <a:lnT>
                      <a:noFill/>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extLst>
                  <a:ext uri="{0D108BD9-81ED-4DB2-BD59-A6C34878D82A}">
                    <a16:rowId xmlns:a16="http://schemas.microsoft.com/office/drawing/2014/main" val="10035"/>
                  </a:ext>
                </a:extLst>
              </a:tr>
              <a:tr h="176084">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tc>
                  <a:txBody>
                    <a:bodyPr/>
                    <a:lstStyle/>
                    <a:p>
                      <a:pPr algn="l" fontAlgn="b"/>
                      <a:endParaRPr lang="tr-TR" sz="1200" b="0" i="0" u="none" strike="noStrike">
                        <a:solidFill>
                          <a:srgbClr val="000000"/>
                        </a:solidFill>
                        <a:effectLst/>
                        <a:latin typeface="Arial" panose="020B0604020202020204" pitchFamily="34" charset="0"/>
                      </a:endParaRPr>
                    </a:p>
                  </a:txBody>
                  <a:tcPr marL="5888" marR="5888" marT="5888" marB="0" anchor="b">
                    <a:lnL>
                      <a:noFill/>
                    </a:lnL>
                    <a:lnR>
                      <a:noFill/>
                    </a:lnR>
                    <a:lnT>
                      <a:noFill/>
                    </a:lnT>
                    <a:lnB>
                      <a:noFill/>
                    </a:lnB>
                  </a:tcPr>
                </a:tc>
                <a:tc>
                  <a:txBody>
                    <a:bodyPr/>
                    <a:lstStyle/>
                    <a:p>
                      <a:pPr algn="l" fontAlgn="b"/>
                      <a:endParaRPr lang="tr-TR" sz="1200" b="0" i="0" u="none" strike="noStrike" dirty="0">
                        <a:solidFill>
                          <a:srgbClr val="000000"/>
                        </a:solidFill>
                        <a:effectLst/>
                        <a:latin typeface="Arial" panose="020B0604020202020204" pitchFamily="34" charset="0"/>
                      </a:endParaRPr>
                    </a:p>
                  </a:txBody>
                  <a:tcPr marL="5888" marR="5888" marT="5888" marB="0" anchor="b">
                    <a:lnL>
                      <a:noFill/>
                    </a:lnL>
                    <a:lnR>
                      <a:noFill/>
                    </a:lnR>
                    <a:lnT>
                      <a:noFill/>
                    </a:lnT>
                    <a:lnB>
                      <a:noFill/>
                    </a:lnB>
                  </a:tcPr>
                </a:tc>
                <a:extLst>
                  <a:ext uri="{0D108BD9-81ED-4DB2-BD59-A6C34878D82A}">
                    <a16:rowId xmlns:a16="http://schemas.microsoft.com/office/drawing/2014/main" val="10036"/>
                  </a:ext>
                </a:extLst>
              </a:tr>
            </a:tbl>
          </a:graphicData>
        </a:graphic>
      </p:graphicFrame>
    </p:spTree>
    <p:extLst>
      <p:ext uri="{BB962C8B-B14F-4D97-AF65-F5344CB8AC3E}">
        <p14:creationId xmlns:p14="http://schemas.microsoft.com/office/powerpoint/2010/main" val="1457945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1055601"/>
            <a:ext cx="8907517" cy="707886"/>
          </a:xfrm>
          <a:prstGeom prst="rect">
            <a:avLst/>
          </a:prstGeom>
        </p:spPr>
        <p:txBody>
          <a:bodyPr wrap="square">
            <a:spAutoFit/>
          </a:bodyPr>
          <a:lstStyle/>
          <a:p>
            <a:pPr algn="just"/>
            <a:endParaRPr lang="tr-TR" sz="2000" dirty="0">
              <a:solidFill>
                <a:schemeClr val="accent2">
                  <a:lumMod val="75000"/>
                </a:schemeClr>
              </a:solidFill>
            </a:endParaRPr>
          </a:p>
          <a:p>
            <a:pPr algn="just"/>
            <a:endParaRPr lang="tr-TR" sz="2000" dirty="0">
              <a:solidFill>
                <a:schemeClr val="accent2">
                  <a:lumMod val="75000"/>
                </a:schemeClr>
              </a:solidFill>
            </a:endParaRPr>
          </a:p>
        </p:txBody>
      </p:sp>
      <p:cxnSp>
        <p:nvCxnSpPr>
          <p:cNvPr id="13" name="Düz Bağlayıcı 12"/>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8" name="Dikdörtgen 7"/>
          <p:cNvSpPr/>
          <p:nvPr/>
        </p:nvSpPr>
        <p:spPr>
          <a:xfrm>
            <a:off x="6041717" y="173928"/>
            <a:ext cx="2733184" cy="461665"/>
          </a:xfrm>
          <a:prstGeom prst="rect">
            <a:avLst/>
          </a:prstGeom>
        </p:spPr>
        <p:txBody>
          <a:bodyPr wrap="none">
            <a:spAutoFit/>
          </a:bodyPr>
          <a:lstStyle/>
          <a:p>
            <a:r>
              <a:rPr lang="tr-TR" sz="2400" b="1" dirty="0" err="1">
                <a:solidFill>
                  <a:srgbClr val="0070C0"/>
                </a:solidFill>
              </a:rPr>
              <a:t>Intellectual</a:t>
            </a:r>
            <a:r>
              <a:rPr lang="tr-TR" sz="2400" b="1" dirty="0">
                <a:solidFill>
                  <a:srgbClr val="0070C0"/>
                </a:solidFill>
              </a:rPr>
              <a:t> </a:t>
            </a:r>
            <a:r>
              <a:rPr lang="tr-TR" sz="2400" b="1" dirty="0" err="1">
                <a:solidFill>
                  <a:srgbClr val="0070C0"/>
                </a:solidFill>
              </a:rPr>
              <a:t>Outputs</a:t>
            </a:r>
            <a:endParaRPr lang="tr-TR" sz="2400" b="1" dirty="0">
              <a:solidFill>
                <a:srgbClr val="0070C0"/>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3706458203"/>
              </p:ext>
            </p:extLst>
          </p:nvPr>
        </p:nvGraphicFramePr>
        <p:xfrm>
          <a:off x="571098" y="1561069"/>
          <a:ext cx="8336419" cy="2948426"/>
        </p:xfrm>
        <a:graphic>
          <a:graphicData uri="http://schemas.openxmlformats.org/drawingml/2006/table">
            <a:tbl>
              <a:tblPr>
                <a:tableStyleId>{5C22544A-7EE6-4342-B048-85BDC9FD1C3A}</a:tableStyleId>
              </a:tblPr>
              <a:tblGrid>
                <a:gridCol w="8336419">
                  <a:extLst>
                    <a:ext uri="{9D8B030D-6E8A-4147-A177-3AD203B41FA5}">
                      <a16:colId xmlns:a16="http://schemas.microsoft.com/office/drawing/2014/main" val="20000"/>
                    </a:ext>
                  </a:extLst>
                </a:gridCol>
              </a:tblGrid>
              <a:tr h="2948426">
                <a:tc>
                  <a:txBody>
                    <a:bodyPr/>
                    <a:lstStyle/>
                    <a:p>
                      <a:pPr algn="just" fontAlgn="ctr"/>
                      <a:r>
                        <a:rPr lang="en-US" sz="2200" u="none" strike="noStrike" dirty="0">
                          <a:effectLst/>
                        </a:rPr>
                        <a:t>The timesheet is a mandatory documentation instrument for all those working with the development of the Intellectual Outputs. </a:t>
                      </a:r>
                      <a:endParaRPr lang="tr-TR" sz="2200" u="none" strike="noStrike" dirty="0">
                        <a:effectLst/>
                      </a:endParaRPr>
                    </a:p>
                    <a:p>
                      <a:pPr algn="just" fontAlgn="ctr"/>
                      <a:endParaRPr lang="tr-TR" sz="2200" u="none" strike="noStrike" dirty="0">
                        <a:effectLst/>
                      </a:endParaRPr>
                    </a:p>
                    <a:p>
                      <a:pPr algn="just" fontAlgn="ctr"/>
                      <a:r>
                        <a:rPr lang="en-US" sz="2200" u="none" strike="noStrike" dirty="0">
                          <a:effectLst/>
                        </a:rPr>
                        <a:t>The timesheets completed during the duration of the project must be kept by the beneficiary organization and presented upon request to the National Agency granting the project or other control a</a:t>
                      </a:r>
                      <a:r>
                        <a:rPr lang="tr-TR" sz="2200" u="none" strike="noStrike" dirty="0" err="1">
                          <a:effectLst/>
                        </a:rPr>
                        <a:t>ff</a:t>
                      </a:r>
                      <a:r>
                        <a:rPr lang="en-US" sz="2200" u="none" strike="noStrike" dirty="0" err="1">
                          <a:effectLst/>
                        </a:rPr>
                        <a:t>iliated</a:t>
                      </a:r>
                      <a:r>
                        <a:rPr lang="en-US" sz="2200" u="none" strike="noStrike" dirty="0">
                          <a:effectLst/>
                        </a:rPr>
                        <a:t> EU bodies and third parts.</a:t>
                      </a:r>
                      <a:endParaRPr lang="en-US" sz="2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bl>
          </a:graphicData>
        </a:graphic>
      </p:graphicFrame>
      <p:pic>
        <p:nvPicPr>
          <p:cNvPr id="9" name="Resi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907" y="0"/>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tüm_log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9516" y="6296025"/>
            <a:ext cx="3284483"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374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Düz Bağlayıcı 12"/>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8" name="Dikdörtgen 7"/>
          <p:cNvSpPr/>
          <p:nvPr/>
        </p:nvSpPr>
        <p:spPr>
          <a:xfrm>
            <a:off x="6041717" y="173928"/>
            <a:ext cx="2733184" cy="461665"/>
          </a:xfrm>
          <a:prstGeom prst="rect">
            <a:avLst/>
          </a:prstGeom>
        </p:spPr>
        <p:txBody>
          <a:bodyPr wrap="none">
            <a:spAutoFit/>
          </a:bodyPr>
          <a:lstStyle/>
          <a:p>
            <a:r>
              <a:rPr lang="tr-TR" sz="2400" b="1" dirty="0" err="1">
                <a:solidFill>
                  <a:srgbClr val="0070C0"/>
                </a:solidFill>
              </a:rPr>
              <a:t>Intellectual</a:t>
            </a:r>
            <a:r>
              <a:rPr lang="tr-TR" sz="2400" b="1" dirty="0">
                <a:solidFill>
                  <a:srgbClr val="0070C0"/>
                </a:solidFill>
              </a:rPr>
              <a:t> </a:t>
            </a:r>
            <a:r>
              <a:rPr lang="tr-TR" sz="2400" b="1" dirty="0" err="1">
                <a:solidFill>
                  <a:srgbClr val="0070C0"/>
                </a:solidFill>
              </a:rPr>
              <a:t>Outputs</a:t>
            </a:r>
            <a:endParaRPr lang="tr-TR" sz="2400" b="1" dirty="0">
              <a:solidFill>
                <a:srgbClr val="0070C0"/>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1814779961"/>
              </p:ext>
            </p:extLst>
          </p:nvPr>
        </p:nvGraphicFramePr>
        <p:xfrm>
          <a:off x="705068" y="1604063"/>
          <a:ext cx="7650656" cy="1015365"/>
        </p:xfrm>
        <a:graphic>
          <a:graphicData uri="http://schemas.openxmlformats.org/drawingml/2006/table">
            <a:tbl>
              <a:tblPr>
                <a:tableStyleId>{5C22544A-7EE6-4342-B048-85BDC9FD1C3A}</a:tableStyleId>
              </a:tblPr>
              <a:tblGrid>
                <a:gridCol w="7650656">
                  <a:extLst>
                    <a:ext uri="{9D8B030D-6E8A-4147-A177-3AD203B41FA5}">
                      <a16:colId xmlns:a16="http://schemas.microsoft.com/office/drawing/2014/main" val="20000"/>
                    </a:ext>
                  </a:extLst>
                </a:gridCol>
              </a:tblGrid>
              <a:tr h="0">
                <a:tc>
                  <a:txBody>
                    <a:bodyPr/>
                    <a:lstStyle/>
                    <a:p>
                      <a:pPr algn="just" fontAlgn="ctr"/>
                      <a:r>
                        <a:rPr lang="en-US" sz="2200" u="none" strike="noStrike" dirty="0">
                          <a:effectLst/>
                        </a:rPr>
                        <a:t>The </a:t>
                      </a:r>
                      <a:r>
                        <a:rPr lang="en-US" sz="2200" u="none" strike="noStrike" dirty="0">
                          <a:solidFill>
                            <a:schemeClr val="accent5"/>
                          </a:solidFill>
                          <a:effectLst/>
                        </a:rPr>
                        <a:t>timesheet</a:t>
                      </a:r>
                      <a:r>
                        <a:rPr lang="tr-TR" sz="2200" u="none" strike="noStrike" baseline="0" dirty="0">
                          <a:effectLst/>
                        </a:rPr>
                        <a:t> </a:t>
                      </a:r>
                      <a:r>
                        <a:rPr lang="en-US" sz="2200" u="none" strike="noStrike" dirty="0">
                          <a:effectLst/>
                        </a:rPr>
                        <a:t>must be filled in monthly by each of the persons working with the development of the Intellectual Outputs. At the </a:t>
                      </a:r>
                      <a:r>
                        <a:rPr lang="tr-TR" sz="2200" u="none" strike="noStrike" dirty="0" err="1">
                          <a:effectLst/>
                        </a:rPr>
                        <a:t>reporting</a:t>
                      </a:r>
                      <a:r>
                        <a:rPr lang="tr-TR" sz="2200" u="none" strike="noStrike" dirty="0">
                          <a:effectLst/>
                        </a:rPr>
                        <a:t> time, it</a:t>
                      </a:r>
                      <a:r>
                        <a:rPr lang="en-US" sz="2200" u="none" strike="noStrike" dirty="0">
                          <a:effectLst/>
                        </a:rPr>
                        <a:t> should also be sent to the beneficiary </a:t>
                      </a:r>
                      <a:r>
                        <a:rPr lang="en-US" sz="2200" u="none" strike="noStrike" dirty="0" err="1">
                          <a:effectLst/>
                        </a:rPr>
                        <a:t>organi</a:t>
                      </a:r>
                      <a:r>
                        <a:rPr lang="tr-TR" sz="2200" u="none" strike="noStrike" dirty="0">
                          <a:effectLst/>
                        </a:rPr>
                        <a:t>z</a:t>
                      </a:r>
                      <a:r>
                        <a:rPr lang="en-US" sz="2200" u="none" strike="noStrike" dirty="0" err="1">
                          <a:effectLst/>
                        </a:rPr>
                        <a:t>ation</a:t>
                      </a:r>
                      <a:r>
                        <a:rPr lang="en-US" sz="2200" u="none" strike="noStrike" dirty="0">
                          <a:effectLst/>
                        </a:rPr>
                        <a:t>.</a:t>
                      </a:r>
                      <a:endParaRPr lang="en-US" sz="2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2619889745"/>
              </p:ext>
            </p:extLst>
          </p:nvPr>
        </p:nvGraphicFramePr>
        <p:xfrm>
          <a:off x="705068" y="3021302"/>
          <a:ext cx="7650656" cy="1685925"/>
        </p:xfrm>
        <a:graphic>
          <a:graphicData uri="http://schemas.openxmlformats.org/drawingml/2006/table">
            <a:tbl>
              <a:tblPr>
                <a:tableStyleId>{5C22544A-7EE6-4342-B048-85BDC9FD1C3A}</a:tableStyleId>
              </a:tblPr>
              <a:tblGrid>
                <a:gridCol w="7650656">
                  <a:extLst>
                    <a:ext uri="{9D8B030D-6E8A-4147-A177-3AD203B41FA5}">
                      <a16:colId xmlns:a16="http://schemas.microsoft.com/office/drawing/2014/main" val="20000"/>
                    </a:ext>
                  </a:extLst>
                </a:gridCol>
              </a:tblGrid>
              <a:tr h="0">
                <a:tc>
                  <a:txBody>
                    <a:bodyPr/>
                    <a:lstStyle/>
                    <a:p>
                      <a:pPr algn="just" fontAlgn="ctr"/>
                      <a:r>
                        <a:rPr lang="en-US" sz="2200" u="none" strike="noStrike" dirty="0">
                          <a:effectLst/>
                        </a:rPr>
                        <a:t>All persons working with the development of the intellectual outputs must fill in the timesheet. Based on the </a:t>
                      </a:r>
                      <a:r>
                        <a:rPr lang="en-US" sz="2200" u="none" strike="noStrike" dirty="0" err="1">
                          <a:effectLst/>
                        </a:rPr>
                        <a:t>programme</a:t>
                      </a:r>
                      <a:r>
                        <a:rPr lang="en-US" sz="2200" u="none" strike="noStrike" dirty="0">
                          <a:effectLst/>
                        </a:rPr>
                        <a:t> guide and the project application, those working with the development of the intellectual outputs are included in  the following categories of staff:</a:t>
                      </a:r>
                      <a:r>
                        <a:rPr lang="tr-TR" sz="2200" u="none" strike="noStrike" baseline="0" dirty="0">
                          <a:effectLst/>
                        </a:rPr>
                        <a:t> </a:t>
                      </a:r>
                      <a:r>
                        <a:rPr lang="en-US" sz="2200" u="none" strike="noStrike" dirty="0">
                          <a:effectLst/>
                        </a:rPr>
                        <a:t>teachers/trainers/researchers</a:t>
                      </a:r>
                      <a:endParaRPr lang="en-US" sz="2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bl>
          </a:graphicData>
        </a:graphic>
      </p:graphicFrame>
      <p:pic>
        <p:nvPicPr>
          <p:cNvPr id="9" name="Resi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907" y="0"/>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tüm_log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4756" y="6296025"/>
            <a:ext cx="3409243"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155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8" name="Dikdörtgen 7"/>
          <p:cNvSpPr/>
          <p:nvPr/>
        </p:nvSpPr>
        <p:spPr>
          <a:xfrm>
            <a:off x="230907" y="1773175"/>
            <a:ext cx="8677567" cy="3170099"/>
          </a:xfrm>
          <a:prstGeom prst="rect">
            <a:avLst/>
          </a:prstGeom>
          <a:solidFill>
            <a:schemeClr val="accent4">
              <a:lumMod val="20000"/>
              <a:lumOff val="80000"/>
            </a:schemeClr>
          </a:solidFill>
        </p:spPr>
        <p:txBody>
          <a:bodyPr wrap="square">
            <a:spAutoFit/>
          </a:bodyPr>
          <a:lstStyle/>
          <a:p>
            <a:r>
              <a:rPr lang="tr-TR" sz="2000" b="1" dirty="0"/>
              <a:t>1. </a:t>
            </a:r>
            <a:r>
              <a:rPr lang="tr-TR" sz="2000" b="1" dirty="0" err="1"/>
              <a:t>Need</a:t>
            </a:r>
            <a:r>
              <a:rPr lang="tr-TR" sz="2000" b="1" dirty="0"/>
              <a:t> </a:t>
            </a:r>
            <a:r>
              <a:rPr lang="tr-TR" sz="2000" b="1" dirty="0" err="1"/>
              <a:t>Assesment</a:t>
            </a:r>
            <a:r>
              <a:rPr lang="tr-TR" sz="2000" b="1" dirty="0"/>
              <a:t> </a:t>
            </a:r>
            <a:r>
              <a:rPr lang="tr-TR" sz="2000" b="1" dirty="0" err="1"/>
              <a:t>Survey</a:t>
            </a:r>
            <a:r>
              <a:rPr lang="tr-TR" sz="2000" b="1" dirty="0"/>
              <a:t> /CRIFFC</a:t>
            </a:r>
          </a:p>
          <a:p>
            <a:r>
              <a:rPr lang="tr-TR" sz="2000" b="1" dirty="0"/>
              <a:t>2. </a:t>
            </a:r>
            <a:r>
              <a:rPr lang="tr-TR" sz="2000" b="1" dirty="0" err="1"/>
              <a:t>Good</a:t>
            </a:r>
            <a:r>
              <a:rPr lang="tr-TR" sz="2000" b="1" dirty="0"/>
              <a:t> </a:t>
            </a:r>
            <a:r>
              <a:rPr lang="tr-TR" sz="2000" b="1" dirty="0" err="1"/>
              <a:t>Agricultural</a:t>
            </a:r>
            <a:r>
              <a:rPr lang="tr-TR" sz="2000" b="1" dirty="0"/>
              <a:t> </a:t>
            </a:r>
            <a:r>
              <a:rPr lang="tr-TR" sz="2000" b="1" dirty="0" err="1"/>
              <a:t>Practices</a:t>
            </a:r>
            <a:r>
              <a:rPr lang="tr-TR" sz="2000" b="1" dirty="0"/>
              <a:t> (GAP): Precision </a:t>
            </a:r>
            <a:r>
              <a:rPr lang="tr-TR" sz="2000" b="1" dirty="0" err="1"/>
              <a:t>Farming</a:t>
            </a:r>
            <a:r>
              <a:rPr lang="tr-TR" sz="2000" b="1" dirty="0"/>
              <a:t> Training </a:t>
            </a:r>
            <a:r>
              <a:rPr lang="tr-TR" sz="2000" b="1" dirty="0" err="1"/>
              <a:t>Material</a:t>
            </a:r>
            <a:r>
              <a:rPr lang="tr-TR" sz="2000" b="1" dirty="0"/>
              <a:t> / CRIFFC</a:t>
            </a:r>
          </a:p>
          <a:p>
            <a:r>
              <a:rPr lang="tr-TR" sz="2000" b="1" dirty="0"/>
              <a:t>3. </a:t>
            </a:r>
            <a:r>
              <a:rPr lang="tr-TR" sz="2000" b="1" dirty="0" err="1"/>
              <a:t>Agri-Food</a:t>
            </a:r>
            <a:r>
              <a:rPr lang="tr-TR" sz="2000" b="1" dirty="0"/>
              <a:t> Marketing Training </a:t>
            </a:r>
            <a:r>
              <a:rPr lang="tr-TR" sz="2000" b="1" dirty="0" err="1"/>
              <a:t>Material</a:t>
            </a:r>
            <a:r>
              <a:rPr lang="tr-TR" sz="2000" b="1" dirty="0"/>
              <a:t> / TARIMAS</a:t>
            </a:r>
          </a:p>
          <a:p>
            <a:r>
              <a:rPr lang="tr-TR" sz="2000" b="1" dirty="0"/>
              <a:t>4. </a:t>
            </a:r>
            <a:r>
              <a:rPr lang="tr-TR" sz="2000" b="1" dirty="0" err="1"/>
              <a:t>Agricultural</a:t>
            </a:r>
            <a:r>
              <a:rPr lang="tr-TR" sz="2000" b="1" dirty="0"/>
              <a:t> </a:t>
            </a:r>
            <a:r>
              <a:rPr lang="tr-TR" sz="2000" b="1" dirty="0" err="1"/>
              <a:t>Entrepreneurship</a:t>
            </a:r>
            <a:r>
              <a:rPr lang="tr-TR" sz="2000" b="1" dirty="0"/>
              <a:t> Training </a:t>
            </a:r>
            <a:r>
              <a:rPr lang="tr-TR" sz="2000" b="1" dirty="0" err="1"/>
              <a:t>Material</a:t>
            </a:r>
            <a:r>
              <a:rPr lang="tr-TR" sz="2000" b="1" dirty="0"/>
              <a:t>  / TARIMAS</a:t>
            </a:r>
          </a:p>
          <a:p>
            <a:r>
              <a:rPr lang="tr-TR" sz="2000" b="1" dirty="0"/>
              <a:t>5. </a:t>
            </a:r>
            <a:r>
              <a:rPr lang="tr-TR" sz="2000" b="1" dirty="0" err="1"/>
              <a:t>Food</a:t>
            </a:r>
            <a:r>
              <a:rPr lang="tr-TR" sz="2000" b="1" dirty="0"/>
              <a:t> </a:t>
            </a:r>
            <a:r>
              <a:rPr lang="tr-TR" sz="2000" b="1" dirty="0" err="1"/>
              <a:t>Safety</a:t>
            </a:r>
            <a:r>
              <a:rPr lang="tr-TR" sz="2000" b="1" dirty="0"/>
              <a:t> </a:t>
            </a:r>
            <a:r>
              <a:rPr lang="tr-TR" sz="2000" b="1" dirty="0" err="1"/>
              <a:t>and</a:t>
            </a:r>
            <a:r>
              <a:rPr lang="tr-TR" sz="2000" b="1" dirty="0"/>
              <a:t> </a:t>
            </a:r>
            <a:r>
              <a:rPr lang="tr-TR" sz="2000" b="1" dirty="0" err="1"/>
              <a:t>Traditional</a:t>
            </a:r>
            <a:r>
              <a:rPr lang="tr-TR" sz="2000" b="1" dirty="0"/>
              <a:t> </a:t>
            </a:r>
            <a:r>
              <a:rPr lang="tr-TR" sz="2000" b="1" dirty="0" err="1"/>
              <a:t>Food</a:t>
            </a:r>
            <a:r>
              <a:rPr lang="tr-TR" sz="2000" b="1" dirty="0"/>
              <a:t> </a:t>
            </a:r>
            <a:r>
              <a:rPr lang="tr-TR" sz="2000" b="1" dirty="0" err="1"/>
              <a:t>Processing</a:t>
            </a:r>
            <a:r>
              <a:rPr lang="tr-TR" sz="2000" b="1" dirty="0"/>
              <a:t> Technologies Training </a:t>
            </a:r>
            <a:r>
              <a:rPr lang="tr-TR" sz="2000" b="1" dirty="0" err="1"/>
              <a:t>Material</a:t>
            </a:r>
            <a:r>
              <a:rPr lang="tr-TR" sz="2000" b="1" dirty="0"/>
              <a:t> /CTC- </a:t>
            </a:r>
            <a:r>
              <a:rPr lang="tr-TR" sz="2000" b="1" dirty="0" err="1"/>
              <a:t>Spain</a:t>
            </a:r>
            <a:endParaRPr lang="tr-TR" sz="2000" b="1" dirty="0"/>
          </a:p>
          <a:p>
            <a:r>
              <a:rPr lang="tr-TR" sz="2000" b="1" dirty="0"/>
              <a:t>6. Value-</a:t>
            </a:r>
            <a:r>
              <a:rPr lang="tr-TR" sz="2000" b="1" dirty="0" err="1"/>
              <a:t>Added</a:t>
            </a:r>
            <a:r>
              <a:rPr lang="tr-TR" sz="2000" b="1" dirty="0"/>
              <a:t> </a:t>
            </a:r>
            <a:r>
              <a:rPr lang="tr-TR" sz="2000" b="1" dirty="0" err="1"/>
              <a:t>Food</a:t>
            </a:r>
            <a:r>
              <a:rPr lang="tr-TR" sz="2000" b="1" dirty="0"/>
              <a:t> </a:t>
            </a:r>
            <a:r>
              <a:rPr lang="tr-TR" sz="2000" b="1" dirty="0" err="1"/>
              <a:t>Products</a:t>
            </a:r>
            <a:r>
              <a:rPr lang="tr-TR" sz="2000" b="1" dirty="0"/>
              <a:t> </a:t>
            </a:r>
            <a:r>
              <a:rPr lang="tr-TR" sz="2000" b="1" dirty="0" err="1"/>
              <a:t>from</a:t>
            </a:r>
            <a:r>
              <a:rPr lang="tr-TR" sz="2000" b="1" dirty="0"/>
              <a:t> </a:t>
            </a:r>
            <a:r>
              <a:rPr lang="tr-TR" sz="2000" b="1" dirty="0" err="1"/>
              <a:t>Fruits</a:t>
            </a:r>
            <a:r>
              <a:rPr lang="tr-TR" sz="2000" b="1" dirty="0"/>
              <a:t> </a:t>
            </a:r>
            <a:r>
              <a:rPr lang="tr-TR" sz="2000" b="1" dirty="0" err="1"/>
              <a:t>and</a:t>
            </a:r>
            <a:r>
              <a:rPr lang="tr-TR" sz="2000" b="1" dirty="0"/>
              <a:t> </a:t>
            </a:r>
            <a:r>
              <a:rPr lang="tr-TR" sz="2000" b="1" dirty="0" err="1"/>
              <a:t>Vegetables</a:t>
            </a:r>
            <a:r>
              <a:rPr lang="tr-TR" sz="2000" b="1" dirty="0"/>
              <a:t> Training </a:t>
            </a:r>
            <a:r>
              <a:rPr lang="tr-TR" sz="2000" b="1" dirty="0" err="1"/>
              <a:t>Material</a:t>
            </a:r>
            <a:r>
              <a:rPr lang="tr-TR" sz="2000" b="1" dirty="0"/>
              <a:t> / TFTAK- </a:t>
            </a:r>
            <a:r>
              <a:rPr lang="tr-TR" sz="2000" b="1" dirty="0" err="1"/>
              <a:t>Estonia</a:t>
            </a:r>
            <a:endParaRPr lang="tr-TR" sz="2000" b="1" dirty="0"/>
          </a:p>
          <a:p>
            <a:r>
              <a:rPr lang="tr-TR" sz="2000" b="1" dirty="0"/>
              <a:t>7. E- Learning </a:t>
            </a:r>
            <a:r>
              <a:rPr lang="tr-TR" sz="2000" b="1" dirty="0" err="1"/>
              <a:t>Module</a:t>
            </a:r>
            <a:r>
              <a:rPr lang="tr-TR" sz="2000" b="1" dirty="0"/>
              <a:t> / GDAR</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Dikdörtgen 8"/>
          <p:cNvSpPr/>
          <p:nvPr/>
        </p:nvSpPr>
        <p:spPr>
          <a:xfrm>
            <a:off x="6041717" y="173928"/>
            <a:ext cx="2733184" cy="461665"/>
          </a:xfrm>
          <a:prstGeom prst="rect">
            <a:avLst/>
          </a:prstGeom>
        </p:spPr>
        <p:txBody>
          <a:bodyPr wrap="none">
            <a:spAutoFit/>
          </a:bodyPr>
          <a:lstStyle/>
          <a:p>
            <a:r>
              <a:rPr lang="tr-TR" sz="2400" b="1" dirty="0" err="1">
                <a:solidFill>
                  <a:srgbClr val="0070C0"/>
                </a:solidFill>
              </a:rPr>
              <a:t>Intellectual</a:t>
            </a:r>
            <a:r>
              <a:rPr lang="tr-TR" sz="2400" b="1" dirty="0">
                <a:solidFill>
                  <a:srgbClr val="0070C0"/>
                </a:solidFill>
              </a:rPr>
              <a:t> </a:t>
            </a:r>
            <a:r>
              <a:rPr lang="tr-TR" sz="2400" b="1" dirty="0" err="1">
                <a:solidFill>
                  <a:srgbClr val="0070C0"/>
                </a:solidFill>
              </a:rPr>
              <a:t>Outputs</a:t>
            </a:r>
            <a:endParaRPr lang="tr-TR" sz="2400" b="1" dirty="0">
              <a:solidFill>
                <a:srgbClr val="0070C0"/>
              </a:solidFill>
            </a:endParaRPr>
          </a:p>
        </p:txBody>
      </p:sp>
      <p:pic>
        <p:nvPicPr>
          <p:cNvPr id="11" name="Resi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907" y="0"/>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tüm_log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7022" y="6296025"/>
            <a:ext cx="3476978"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207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Düz Bağlayıcı 11"/>
          <p:cNvCxnSpPr/>
          <p:nvPr/>
        </p:nvCxnSpPr>
        <p:spPr>
          <a:xfrm flipV="1">
            <a:off x="58008" y="871515"/>
            <a:ext cx="8954814" cy="31531"/>
          </a:xfrm>
          <a:prstGeom prst="line">
            <a:avLst/>
          </a:prstGeom>
        </p:spPr>
        <p:style>
          <a:lnRef idx="1">
            <a:schemeClr val="accent1"/>
          </a:lnRef>
          <a:fillRef idx="0">
            <a:schemeClr val="accent1"/>
          </a:fillRef>
          <a:effectRef idx="0">
            <a:schemeClr val="accent1"/>
          </a:effectRef>
          <a:fontRef idx="minor">
            <a:schemeClr val="tx1"/>
          </a:fontRef>
        </p:style>
      </p:cxnSp>
      <p:sp>
        <p:nvSpPr>
          <p:cNvPr id="6" name="Shape 110"/>
          <p:cNvSpPr/>
          <p:nvPr/>
        </p:nvSpPr>
        <p:spPr>
          <a:xfrm>
            <a:off x="233800" y="2009582"/>
            <a:ext cx="8623738" cy="3794996"/>
          </a:xfrm>
          <a:prstGeom prst="rect">
            <a:avLst/>
          </a:prstGeom>
          <a:solidFill>
            <a:srgbClr val="E1FFE1"/>
          </a:solidFill>
          <a:ln>
            <a:noFill/>
          </a:ln>
        </p:spPr>
        <p:txBody>
          <a:bodyPr wrap="square" lIns="91425" tIns="45700" rIns="91425" bIns="45700" anchor="t" anchorCtr="0">
            <a:noAutofit/>
          </a:bodyPr>
          <a:lstStyle/>
          <a:p>
            <a:pPr marL="0" marR="0" lvl="0" indent="0" algn="l" rtl="0">
              <a:spcBef>
                <a:spcPts val="0"/>
              </a:spcBef>
              <a:buNone/>
            </a:pPr>
            <a:endParaRPr sz="2000" b="1" dirty="0">
              <a:latin typeface="Arial"/>
              <a:ea typeface="Arial"/>
              <a:cs typeface="Arial"/>
              <a:sym typeface="Arial"/>
            </a:endParaRPr>
          </a:p>
          <a:p>
            <a:pPr>
              <a:buSzPct val="25000"/>
            </a:pPr>
            <a:r>
              <a:rPr lang="tr-TR" sz="2000" dirty="0" err="1">
                <a:latin typeface="Calibri "/>
                <a:ea typeface="Arial"/>
                <a:cs typeface="Arial"/>
                <a:sym typeface="Arial"/>
              </a:rPr>
              <a:t>Planned</a:t>
            </a:r>
            <a:r>
              <a:rPr lang="tr-TR" sz="2000" dirty="0">
                <a:latin typeface="Calibri "/>
                <a:ea typeface="Arial"/>
                <a:cs typeface="Arial"/>
                <a:sym typeface="Arial"/>
              </a:rPr>
              <a:t> time </a:t>
            </a:r>
            <a:r>
              <a:rPr lang="tr-TR" sz="2000" dirty="0" err="1">
                <a:latin typeface="Calibri "/>
                <a:ea typeface="Arial"/>
                <a:cs typeface="Arial"/>
                <a:sym typeface="Arial"/>
              </a:rPr>
              <a:t>interval</a:t>
            </a:r>
            <a:r>
              <a:rPr lang="tr-TR" sz="2000" dirty="0">
                <a:latin typeface="Calibri "/>
                <a:ea typeface="Arial"/>
                <a:cs typeface="Calibri"/>
                <a:sym typeface="Calibri"/>
              </a:rPr>
              <a:t> </a:t>
            </a:r>
            <a:r>
              <a:rPr lang="tr-TR" sz="2000" dirty="0">
                <a:latin typeface="Calibri "/>
                <a:ea typeface="Arial"/>
                <a:cs typeface="Arial"/>
                <a:sym typeface="Arial"/>
              </a:rPr>
              <a:t>→</a:t>
            </a:r>
            <a:r>
              <a:rPr lang="tr-TR" sz="2000" dirty="0">
                <a:latin typeface="Calibri "/>
                <a:ea typeface="Calibri"/>
                <a:cs typeface="Calibri"/>
                <a:sym typeface="Calibri"/>
              </a:rPr>
              <a:t> </a:t>
            </a:r>
            <a:r>
              <a:rPr lang="tr-TR" sz="2000" b="1" dirty="0">
                <a:latin typeface="Calibri "/>
                <a:ea typeface="Arial"/>
                <a:cs typeface="Arial"/>
                <a:sym typeface="Arial"/>
              </a:rPr>
              <a:t>01.03.2020-30.06.2020 (4 </a:t>
            </a:r>
            <a:r>
              <a:rPr lang="tr-TR" sz="2000" b="1" dirty="0" err="1">
                <a:latin typeface="Calibri "/>
                <a:ea typeface="Arial"/>
                <a:cs typeface="Arial"/>
                <a:sym typeface="Arial"/>
              </a:rPr>
              <a:t>months</a:t>
            </a:r>
            <a:r>
              <a:rPr lang="tr-TR" sz="2000" b="1" dirty="0">
                <a:latin typeface="Calibri "/>
                <a:ea typeface="Arial"/>
                <a:cs typeface="Arial"/>
                <a:sym typeface="Arial"/>
              </a:rPr>
              <a:t>)</a:t>
            </a:r>
          </a:p>
          <a:p>
            <a:pPr>
              <a:buSzPct val="25000"/>
            </a:pPr>
            <a:endParaRPr lang="tr-TR" sz="2000" b="1" dirty="0">
              <a:latin typeface="Calibri "/>
              <a:ea typeface="Arial"/>
              <a:cs typeface="Arial"/>
              <a:sym typeface="Arial"/>
            </a:endParaRPr>
          </a:p>
          <a:p>
            <a:pPr>
              <a:buSzPct val="25000"/>
            </a:pPr>
            <a:r>
              <a:rPr lang="tr-TR" sz="2000" dirty="0" err="1">
                <a:latin typeface="Calibri "/>
                <a:ea typeface="Arial"/>
                <a:cs typeface="Arial"/>
                <a:sym typeface="Arial"/>
              </a:rPr>
              <a:t>Number</a:t>
            </a:r>
            <a:r>
              <a:rPr lang="tr-TR" sz="2000" dirty="0">
                <a:latin typeface="Calibri "/>
                <a:ea typeface="Arial"/>
                <a:cs typeface="Arial"/>
                <a:sym typeface="Arial"/>
              </a:rPr>
              <a:t> of </a:t>
            </a:r>
            <a:r>
              <a:rPr lang="tr-TR" sz="2000" dirty="0" err="1">
                <a:latin typeface="Calibri "/>
                <a:ea typeface="Arial"/>
                <a:cs typeface="Arial"/>
                <a:sym typeface="Arial"/>
              </a:rPr>
              <a:t>working</a:t>
            </a:r>
            <a:r>
              <a:rPr lang="tr-TR" sz="2000" dirty="0">
                <a:latin typeface="Calibri "/>
                <a:ea typeface="Arial"/>
                <a:cs typeface="Arial"/>
                <a:sym typeface="Arial"/>
              </a:rPr>
              <a:t> </a:t>
            </a:r>
            <a:r>
              <a:rPr lang="tr-TR" sz="2000" dirty="0" err="1">
                <a:latin typeface="Calibri "/>
                <a:ea typeface="Arial"/>
                <a:cs typeface="Arial"/>
                <a:sym typeface="Arial"/>
              </a:rPr>
              <a:t>days</a:t>
            </a:r>
            <a:r>
              <a:rPr lang="tr-TR" sz="2000" b="1" dirty="0">
                <a:latin typeface="Calibri "/>
                <a:ea typeface="Arial"/>
                <a:cs typeface="Arial"/>
                <a:sym typeface="Arial"/>
              </a:rPr>
              <a:t>: 105</a:t>
            </a:r>
          </a:p>
          <a:p>
            <a:pPr marL="0" marR="0" lvl="0" indent="0" algn="l" rtl="0">
              <a:spcBef>
                <a:spcPts val="0"/>
              </a:spcBef>
              <a:buNone/>
            </a:pPr>
            <a:endParaRPr sz="2000" dirty="0">
              <a:latin typeface="Calibri "/>
              <a:ea typeface="Arial"/>
              <a:cs typeface="Arial"/>
              <a:sym typeface="Arial"/>
            </a:endParaRPr>
          </a:p>
          <a:p>
            <a:pPr marL="0" marR="0" lvl="0" indent="0" algn="l" rtl="0">
              <a:spcBef>
                <a:spcPts val="0"/>
              </a:spcBef>
              <a:buSzPct val="25000"/>
              <a:buNone/>
            </a:pPr>
            <a:r>
              <a:rPr lang="tr-TR" sz="2000" dirty="0" err="1">
                <a:latin typeface="Calibri "/>
                <a:ea typeface="Arial"/>
                <a:cs typeface="Arial"/>
                <a:sym typeface="Arial"/>
              </a:rPr>
              <a:t>Medias</a:t>
            </a:r>
            <a:r>
              <a:rPr lang="tr-TR" sz="2000" dirty="0">
                <a:latin typeface="Calibri "/>
                <a:ea typeface="Arial"/>
                <a:cs typeface="Arial"/>
                <a:sym typeface="Arial"/>
              </a:rPr>
              <a:t> →</a:t>
            </a:r>
            <a:r>
              <a:rPr lang="tr-TR" sz="2000" b="1" dirty="0" err="1">
                <a:latin typeface="Calibri "/>
                <a:ea typeface="Arial"/>
                <a:cs typeface="Arial"/>
                <a:sym typeface="Arial"/>
              </a:rPr>
              <a:t>Text</a:t>
            </a:r>
            <a:r>
              <a:rPr lang="tr-TR" sz="2000" b="1" dirty="0">
                <a:latin typeface="Calibri "/>
                <a:ea typeface="Arial"/>
                <a:cs typeface="Arial"/>
                <a:sym typeface="Arial"/>
              </a:rPr>
              <a:t> file, </a:t>
            </a:r>
            <a:r>
              <a:rPr lang="tr-TR" sz="2000" b="1" dirty="0" err="1">
                <a:latin typeface="Calibri "/>
                <a:ea typeface="Arial"/>
                <a:cs typeface="Arial"/>
                <a:sym typeface="Arial"/>
              </a:rPr>
              <a:t>Social</a:t>
            </a:r>
            <a:r>
              <a:rPr lang="tr-TR" sz="2000" b="1" dirty="0">
                <a:latin typeface="Calibri "/>
                <a:ea typeface="Arial"/>
                <a:cs typeface="Arial"/>
                <a:sym typeface="Arial"/>
              </a:rPr>
              <a:t> Media, </a:t>
            </a:r>
            <a:r>
              <a:rPr lang="tr-TR" sz="2000" b="1" dirty="0" err="1">
                <a:latin typeface="Calibri "/>
                <a:ea typeface="Arial"/>
                <a:cs typeface="Arial"/>
                <a:sym typeface="Arial"/>
              </a:rPr>
              <a:t>Paper</a:t>
            </a:r>
            <a:r>
              <a:rPr lang="tr-TR" sz="2000" b="1" dirty="0">
                <a:latin typeface="Calibri "/>
                <a:ea typeface="Arial"/>
                <a:cs typeface="Arial"/>
                <a:sym typeface="Arial"/>
              </a:rPr>
              <a:t> </a:t>
            </a:r>
            <a:r>
              <a:rPr lang="tr-TR" sz="2000" b="1" dirty="0" err="1">
                <a:latin typeface="Calibri "/>
                <a:ea typeface="Arial"/>
                <a:cs typeface="Arial"/>
                <a:sym typeface="Arial"/>
              </a:rPr>
              <a:t>brochures</a:t>
            </a:r>
            <a:r>
              <a:rPr lang="tr-TR" sz="2000" b="1" dirty="0">
                <a:latin typeface="Calibri "/>
                <a:ea typeface="Arial"/>
                <a:cs typeface="Arial"/>
                <a:sym typeface="Arial"/>
              </a:rPr>
              <a:t>, </a:t>
            </a:r>
            <a:r>
              <a:rPr lang="tr-TR" sz="2000" b="1" dirty="0" err="1">
                <a:latin typeface="Calibri "/>
                <a:ea typeface="Arial"/>
                <a:cs typeface="Arial"/>
                <a:sym typeface="Arial"/>
              </a:rPr>
              <a:t>Website</a:t>
            </a:r>
            <a:endParaRPr lang="tr-TR" sz="2000" b="1" dirty="0">
              <a:latin typeface="Calibri "/>
              <a:ea typeface="Arial"/>
              <a:cs typeface="Arial"/>
              <a:sym typeface="Arial"/>
            </a:endParaRPr>
          </a:p>
          <a:p>
            <a:pPr marL="0" marR="0" lvl="0" indent="0" algn="l" rtl="0">
              <a:spcBef>
                <a:spcPts val="0"/>
              </a:spcBef>
              <a:buNone/>
            </a:pPr>
            <a:endParaRPr sz="2000" dirty="0">
              <a:latin typeface="Calibri "/>
              <a:ea typeface="Arial"/>
              <a:cs typeface="Arial"/>
              <a:sym typeface="Arial"/>
            </a:endParaRPr>
          </a:p>
          <a:p>
            <a:pPr marL="0" marR="0" lvl="0" indent="0" algn="l" rtl="0">
              <a:spcBef>
                <a:spcPts val="0"/>
              </a:spcBef>
              <a:buSzPct val="25000"/>
              <a:buNone/>
            </a:pPr>
            <a:r>
              <a:rPr lang="tr-TR" sz="2000" dirty="0" err="1">
                <a:latin typeface="Calibri "/>
                <a:ea typeface="Arial"/>
                <a:cs typeface="Arial"/>
                <a:sym typeface="Arial"/>
              </a:rPr>
              <a:t>Leading</a:t>
            </a:r>
            <a:r>
              <a:rPr lang="tr-TR" sz="2000" dirty="0">
                <a:latin typeface="Calibri "/>
                <a:ea typeface="Arial"/>
                <a:cs typeface="Arial"/>
                <a:sym typeface="Arial"/>
              </a:rPr>
              <a:t> </a:t>
            </a:r>
            <a:r>
              <a:rPr lang="tr-TR" sz="2000" dirty="0" err="1">
                <a:latin typeface="Calibri "/>
                <a:ea typeface="Arial"/>
                <a:cs typeface="Arial"/>
                <a:sym typeface="Arial"/>
              </a:rPr>
              <a:t>Organisation</a:t>
            </a:r>
            <a:r>
              <a:rPr lang="tr-TR" sz="2000" dirty="0">
                <a:latin typeface="Calibri "/>
                <a:ea typeface="Arial"/>
                <a:cs typeface="Arial"/>
                <a:sym typeface="Arial"/>
              </a:rPr>
              <a:t> → </a:t>
            </a:r>
            <a:r>
              <a:rPr lang="tr-TR" sz="2000" b="1" dirty="0">
                <a:latin typeface="Calibri "/>
                <a:ea typeface="Arial"/>
                <a:cs typeface="Arial"/>
                <a:sym typeface="Arial"/>
              </a:rPr>
              <a:t>CRIFFC</a:t>
            </a:r>
          </a:p>
          <a:p>
            <a:pPr marL="0" marR="0" lvl="0" indent="0" algn="l" rtl="0">
              <a:spcBef>
                <a:spcPts val="0"/>
              </a:spcBef>
              <a:buNone/>
            </a:pPr>
            <a:endParaRPr sz="2000" dirty="0">
              <a:latin typeface="Calibri "/>
              <a:ea typeface="Arial"/>
              <a:cs typeface="Arial"/>
              <a:sym typeface="Arial"/>
            </a:endParaRPr>
          </a:p>
          <a:p>
            <a:pPr lvl="0">
              <a:buSzPct val="25000"/>
            </a:pPr>
            <a:r>
              <a:rPr lang="tr-TR" sz="2000" dirty="0" err="1">
                <a:latin typeface="Calibri "/>
                <a:ea typeface="Arial"/>
                <a:cs typeface="Arial"/>
                <a:sym typeface="Arial"/>
              </a:rPr>
              <a:t>Participating</a:t>
            </a:r>
            <a:r>
              <a:rPr lang="tr-TR" sz="2000" dirty="0">
                <a:latin typeface="Calibri "/>
                <a:ea typeface="Arial"/>
                <a:cs typeface="Arial"/>
                <a:sym typeface="Arial"/>
              </a:rPr>
              <a:t> </a:t>
            </a:r>
            <a:r>
              <a:rPr lang="tr-TR" sz="2000" dirty="0" err="1">
                <a:latin typeface="Calibri "/>
                <a:ea typeface="Arial"/>
                <a:cs typeface="Arial"/>
                <a:sym typeface="Arial"/>
              </a:rPr>
              <a:t>Organisations</a:t>
            </a:r>
            <a:r>
              <a:rPr lang="tr-TR" sz="2000" dirty="0">
                <a:latin typeface="Calibri "/>
                <a:ea typeface="Arial"/>
                <a:cs typeface="Arial"/>
                <a:sym typeface="Arial"/>
              </a:rPr>
              <a:t> → </a:t>
            </a:r>
            <a:r>
              <a:rPr lang="tr-TR" sz="2000" b="1" dirty="0">
                <a:latin typeface="Calibri "/>
                <a:ea typeface="Arial"/>
                <a:cs typeface="Arial"/>
                <a:sym typeface="Arial"/>
              </a:rPr>
              <a:t>TARIMAS,</a:t>
            </a:r>
            <a:r>
              <a:rPr lang="pt-BR" sz="2000" b="1" dirty="0">
                <a:latin typeface="Calibri "/>
                <a:ea typeface="Arial"/>
                <a:cs typeface="Arial"/>
                <a:sym typeface="Arial"/>
              </a:rPr>
              <a:t> </a:t>
            </a:r>
            <a:r>
              <a:rPr lang="tr-TR" sz="2000" b="1" dirty="0">
                <a:latin typeface="Calibri "/>
                <a:ea typeface="Arial"/>
                <a:cs typeface="Arial"/>
                <a:sym typeface="Arial"/>
              </a:rPr>
              <a:t>CTC </a:t>
            </a:r>
            <a:r>
              <a:rPr lang="tr-TR" sz="2000" b="1" dirty="0" err="1">
                <a:latin typeface="Calibri "/>
                <a:ea typeface="Arial"/>
                <a:cs typeface="Arial"/>
                <a:sym typeface="Arial"/>
              </a:rPr>
              <a:t>and</a:t>
            </a:r>
            <a:r>
              <a:rPr lang="tr-TR" sz="2000" b="1" dirty="0">
                <a:latin typeface="Calibri "/>
                <a:ea typeface="Arial"/>
                <a:cs typeface="Arial"/>
                <a:sym typeface="Arial"/>
              </a:rPr>
              <a:t> TFTAK</a:t>
            </a:r>
          </a:p>
          <a:p>
            <a:pPr lvl="0">
              <a:buSzPct val="25000"/>
            </a:pPr>
            <a:r>
              <a:rPr lang="tr-TR" sz="2000" b="1" dirty="0">
                <a:latin typeface="Calibri "/>
                <a:ea typeface="Arial"/>
                <a:cs typeface="Arial"/>
                <a:sym typeface="Arial"/>
              </a:rPr>
              <a:t>			</a:t>
            </a:r>
            <a:endParaRPr sz="2000" dirty="0">
              <a:latin typeface="Arial"/>
              <a:ea typeface="Arial"/>
              <a:cs typeface="Arial"/>
              <a:sym typeface="Arial"/>
            </a:endParaRPr>
          </a:p>
        </p:txBody>
      </p:sp>
      <p:sp>
        <p:nvSpPr>
          <p:cNvPr id="3" name="Dikdörtgen 2"/>
          <p:cNvSpPr/>
          <p:nvPr/>
        </p:nvSpPr>
        <p:spPr>
          <a:xfrm>
            <a:off x="357095" y="1163660"/>
            <a:ext cx="8500443" cy="461665"/>
          </a:xfrm>
          <a:prstGeom prst="rect">
            <a:avLst/>
          </a:prstGeom>
        </p:spPr>
        <p:txBody>
          <a:bodyPr wrap="square">
            <a:spAutoFit/>
          </a:bodyPr>
          <a:lstStyle/>
          <a:p>
            <a:pPr lvl="0" algn="ctr">
              <a:buSzPct val="25000"/>
            </a:pPr>
            <a:r>
              <a:rPr lang="en-US" sz="2400" b="1" dirty="0">
                <a:solidFill>
                  <a:schemeClr val="accent6">
                    <a:lumMod val="75000"/>
                  </a:schemeClr>
                </a:solidFill>
                <a:latin typeface="Arial"/>
                <a:ea typeface="Arial"/>
                <a:cs typeface="Arial"/>
                <a:sym typeface="Arial"/>
              </a:rPr>
              <a:t>Need </a:t>
            </a:r>
            <a:r>
              <a:rPr lang="en-US" sz="2400" b="1" dirty="0" err="1">
                <a:solidFill>
                  <a:schemeClr val="accent6">
                    <a:lumMod val="75000"/>
                  </a:schemeClr>
                </a:solidFill>
                <a:latin typeface="Arial"/>
                <a:ea typeface="Arial"/>
                <a:cs typeface="Arial"/>
                <a:sym typeface="Arial"/>
              </a:rPr>
              <a:t>Assesment</a:t>
            </a:r>
            <a:r>
              <a:rPr lang="tr-TR" sz="2400" b="1" dirty="0">
                <a:solidFill>
                  <a:schemeClr val="accent6">
                    <a:lumMod val="75000"/>
                  </a:schemeClr>
                </a:solidFill>
                <a:latin typeface="Arial"/>
                <a:ea typeface="Arial"/>
                <a:cs typeface="Arial"/>
                <a:sym typeface="Arial"/>
              </a:rPr>
              <a:t> </a:t>
            </a:r>
            <a:r>
              <a:rPr lang="tr-TR" sz="2400" b="1" dirty="0" err="1">
                <a:solidFill>
                  <a:schemeClr val="accent6">
                    <a:lumMod val="75000"/>
                  </a:schemeClr>
                </a:solidFill>
                <a:latin typeface="Arial"/>
                <a:ea typeface="Arial"/>
                <a:cs typeface="Arial"/>
                <a:sym typeface="Arial"/>
              </a:rPr>
              <a:t>Survey</a:t>
            </a:r>
            <a:endParaRPr lang="tr-TR" sz="2400" b="1" dirty="0">
              <a:solidFill>
                <a:schemeClr val="accent6">
                  <a:lumMod val="75000"/>
                </a:schemeClr>
              </a:solidFill>
              <a:latin typeface="Arial"/>
              <a:ea typeface="Arial"/>
              <a:cs typeface="Arial"/>
              <a:sym typeface="Arial"/>
            </a:endParaRPr>
          </a:p>
        </p:txBody>
      </p:sp>
      <p:sp>
        <p:nvSpPr>
          <p:cNvPr id="5" name="Dikdörtgen 4"/>
          <p:cNvSpPr/>
          <p:nvPr/>
        </p:nvSpPr>
        <p:spPr>
          <a:xfrm>
            <a:off x="7172461" y="239723"/>
            <a:ext cx="1685077" cy="461665"/>
          </a:xfrm>
          <a:prstGeom prst="rect">
            <a:avLst/>
          </a:prstGeom>
        </p:spPr>
        <p:txBody>
          <a:bodyPr wrap="none">
            <a:spAutoFit/>
          </a:bodyPr>
          <a:lstStyle/>
          <a:p>
            <a:r>
              <a:rPr lang="tr-TR" sz="2400" b="1" dirty="0">
                <a:solidFill>
                  <a:schemeClr val="accent6">
                    <a:lumMod val="75000"/>
                  </a:schemeClr>
                </a:solidFill>
                <a:latin typeface="Arial"/>
                <a:ea typeface="Arial"/>
                <a:cs typeface="Arial"/>
                <a:sym typeface="Arial"/>
              </a:rPr>
              <a:t>OUTPUT</a:t>
            </a:r>
            <a:r>
              <a:rPr lang="tr-TR" b="1" dirty="0">
                <a:solidFill>
                  <a:schemeClr val="accent6">
                    <a:lumMod val="75000"/>
                  </a:schemeClr>
                </a:solidFill>
                <a:latin typeface="Arial"/>
                <a:ea typeface="Arial"/>
                <a:cs typeface="Arial"/>
                <a:sym typeface="Arial"/>
              </a:rPr>
              <a:t> </a:t>
            </a:r>
            <a:r>
              <a:rPr lang="tr-TR" sz="2400" b="1" dirty="0">
                <a:solidFill>
                  <a:schemeClr val="accent6">
                    <a:lumMod val="75000"/>
                  </a:schemeClr>
                </a:solidFill>
                <a:latin typeface="Arial"/>
                <a:ea typeface="Arial"/>
                <a:cs typeface="Arial"/>
                <a:sym typeface="Arial"/>
              </a:rPr>
              <a:t>1</a:t>
            </a:r>
            <a:endParaRPr lang="tr-TR" sz="2400" dirty="0">
              <a:solidFill>
                <a:schemeClr val="accent6">
                  <a:lumMod val="75000"/>
                </a:schemeClr>
              </a:solidFill>
            </a:endParaRPr>
          </a:p>
        </p:txBody>
      </p:sp>
      <p:pic>
        <p:nvPicPr>
          <p:cNvPr id="8" name="Resim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07" y="0"/>
            <a:ext cx="1372916" cy="8331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üm_logol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4822" y="6296025"/>
            <a:ext cx="3179178" cy="561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357506"/>
      </p:ext>
    </p:extLst>
  </p:cSld>
  <p:clrMapOvr>
    <a:masterClrMapping/>
  </p:clrMapOvr>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Damla</Template>
  <TotalTime>1923</TotalTime>
  <Words>2256</Words>
  <Application>Microsoft Office PowerPoint</Application>
  <PresentationFormat>Presentación en pantalla (4:3)</PresentationFormat>
  <Paragraphs>385</Paragraphs>
  <Slides>31</Slides>
  <Notes>12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31</vt:i4>
      </vt:variant>
    </vt:vector>
  </HeadingPairs>
  <TitlesOfParts>
    <vt:vector size="39" baseType="lpstr">
      <vt:lpstr>Arial</vt:lpstr>
      <vt:lpstr>Calibri</vt:lpstr>
      <vt:lpstr>Calibri </vt:lpstr>
      <vt:lpstr>FreeSans</vt:lpstr>
      <vt:lpstr>MyriadPro-Regular</vt:lpstr>
      <vt:lpstr>Times New Roman</vt:lpstr>
      <vt:lpstr>Tw Cen MT</vt:lpstr>
      <vt:lpstr>Damla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Need Assesment Survey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samsung</dc:creator>
  <cp:lastModifiedBy>Grupo6</cp:lastModifiedBy>
  <cp:revision>155</cp:revision>
  <dcterms:created xsi:type="dcterms:W3CDTF">2018-01-05T06:49:36Z</dcterms:created>
  <dcterms:modified xsi:type="dcterms:W3CDTF">2020-05-04T06:50:13Z</dcterms:modified>
</cp:coreProperties>
</file>